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embeddings/Microsoft_Equation1.bin" ContentType="application/vnd.openxmlformats-officedocument.oleObject"/>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2" showSpecialPlsOnTitleSld="0" saveSubsetFonts="1" autoCompressPictures="0">
  <p:sldMasterIdLst>
    <p:sldMasterId id="2147483648" r:id="rId1"/>
  </p:sldMasterIdLst>
  <p:notesMasterIdLst>
    <p:notesMasterId r:id="rId35"/>
  </p:notesMasterIdLst>
  <p:handoutMasterIdLst>
    <p:handoutMasterId r:id="rId36"/>
  </p:handoutMasterIdLst>
  <p:sldIdLst>
    <p:sldId id="257" r:id="rId2"/>
    <p:sldId id="258" r:id="rId3"/>
    <p:sldId id="272" r:id="rId4"/>
    <p:sldId id="264" r:id="rId5"/>
    <p:sldId id="263" r:id="rId6"/>
    <p:sldId id="281" r:id="rId7"/>
    <p:sldId id="265" r:id="rId8"/>
    <p:sldId id="266" r:id="rId9"/>
    <p:sldId id="267" r:id="rId10"/>
    <p:sldId id="276" r:id="rId11"/>
    <p:sldId id="274" r:id="rId12"/>
    <p:sldId id="273" r:id="rId13"/>
    <p:sldId id="275" r:id="rId14"/>
    <p:sldId id="270" r:id="rId15"/>
    <p:sldId id="287" r:id="rId16"/>
    <p:sldId id="269" r:id="rId17"/>
    <p:sldId id="285" r:id="rId18"/>
    <p:sldId id="286" r:id="rId19"/>
    <p:sldId id="261" r:id="rId20"/>
    <p:sldId id="306"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26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9" d="100"/>
          <a:sy n="109" d="100"/>
        </p:scale>
        <p:origin x="-14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50D11A-D399-9947-BE72-B971F15D2EB6}" type="datetimeFigureOut">
              <a:rPr lang="en-US" smtClean="0"/>
              <a:pPr/>
              <a:t>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157C2-B2BB-464B-810F-66A95FFAB584}"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48A007-B916-4C44-AC78-2D904BAF212D}" type="datetimeFigureOut">
              <a:rPr lang="en-US" smtClean="0"/>
              <a:pPr/>
              <a:t>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A6B929-B9CE-6148-A50C-6BF5E98A579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E904895-46AF-CD49-BBA7-FC1B99CDFD77}" type="slidenum">
              <a:rPr lang="en-US"/>
              <a:pPr/>
              <a:t>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E904895-46AF-CD49-BBA7-FC1B99CDFD77}" type="slidenum">
              <a:rPr lang="en-US"/>
              <a:pPr/>
              <a:t>10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C8872D8-8886-B64B-BAB0-62CB90CE17CF}" type="slidenum">
              <a:rPr lang="en-US"/>
              <a:pPr/>
              <a:t>12</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14DC257-84C1-3341-95BD-9F08812C5FCE}" type="slidenum">
              <a:rPr lang="en-US"/>
              <a:pPr/>
              <a:t>13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E904895-46AF-CD49-BBA7-FC1B99CDFD77}" type="slidenum">
              <a:rPr lang="en-US"/>
              <a:pPr/>
              <a:t>15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E904895-46AF-CD49-BBA7-FC1B99CDFD77}" type="slidenum">
              <a:rPr lang="en-US"/>
              <a:pPr/>
              <a:t>16</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E904895-46AF-CD49-BBA7-FC1B99CDFD77}" type="slidenum">
              <a:rPr lang="en-US"/>
              <a:pPr/>
              <a:t>17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E904895-46AF-CD49-BBA7-FC1B99CDFD77}" type="slidenum">
              <a:rPr lang="en-US"/>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E904895-46AF-CD49-BBA7-FC1B99CDFD77}" type="slidenum">
              <a:rPr lang="en-US"/>
              <a:pPr/>
              <a:t>19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55F2D0-B388-DC4E-B2FC-485CA39216DD}" type="datetime1">
              <a:rPr lang="en-US" smtClean="0"/>
              <a:pPr/>
              <a:t>4/20/12</a:t>
            </a:fld>
            <a:endParaRPr lang="en-US"/>
          </a:p>
        </p:txBody>
      </p:sp>
      <p:sp>
        <p:nvSpPr>
          <p:cNvPr id="5" name="Footer Placeholder 4"/>
          <p:cNvSpPr>
            <a:spLocks noGrp="1"/>
          </p:cNvSpPr>
          <p:nvPr>
            <p:ph type="ftr" sz="quarter" idx="11"/>
          </p:nvPr>
        </p:nvSpPr>
        <p:spPr/>
        <p:txBody>
          <a:bodyPr/>
          <a:lstStyle/>
          <a:p>
            <a:r>
              <a:rPr lang="en-US" smtClean="0"/>
              <a:t>OSST 2012</a:t>
            </a:r>
            <a:endParaRPr lang="en-US"/>
          </a:p>
        </p:txBody>
      </p:sp>
      <p:sp>
        <p:nvSpPr>
          <p:cNvPr id="6" name="Slide Number Placeholder 5"/>
          <p:cNvSpPr>
            <a:spLocks noGrp="1"/>
          </p:cNvSpPr>
          <p:nvPr>
            <p:ph type="sldNum" sz="quarter" idx="12"/>
          </p:nvPr>
        </p:nvSpPr>
        <p:spPr/>
        <p:txBody>
          <a:bodyPr/>
          <a:lstStyle/>
          <a:p>
            <a:fld id="{4FD4D91B-3299-3A41-A066-1EA1D6AA96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7B423-E7DD-494B-BFB5-B81D00CDDF4E}" type="datetime1">
              <a:rPr lang="en-US" smtClean="0"/>
              <a:pPr/>
              <a:t>4/20/12</a:t>
            </a:fld>
            <a:endParaRPr lang="en-US"/>
          </a:p>
        </p:txBody>
      </p:sp>
      <p:sp>
        <p:nvSpPr>
          <p:cNvPr id="5" name="Footer Placeholder 4"/>
          <p:cNvSpPr>
            <a:spLocks noGrp="1"/>
          </p:cNvSpPr>
          <p:nvPr>
            <p:ph type="ftr" sz="quarter" idx="11"/>
          </p:nvPr>
        </p:nvSpPr>
        <p:spPr/>
        <p:txBody>
          <a:bodyPr/>
          <a:lstStyle/>
          <a:p>
            <a:r>
              <a:rPr lang="en-US" smtClean="0"/>
              <a:t>OSST 2012</a:t>
            </a:r>
            <a:endParaRPr lang="en-US"/>
          </a:p>
        </p:txBody>
      </p:sp>
      <p:sp>
        <p:nvSpPr>
          <p:cNvPr id="6" name="Slide Number Placeholder 5"/>
          <p:cNvSpPr>
            <a:spLocks noGrp="1"/>
          </p:cNvSpPr>
          <p:nvPr>
            <p:ph type="sldNum" sz="quarter" idx="12"/>
          </p:nvPr>
        </p:nvSpPr>
        <p:spPr/>
        <p:txBody>
          <a:bodyPr/>
          <a:lstStyle/>
          <a:p>
            <a:fld id="{4FD4D91B-3299-3A41-A066-1EA1D6AA96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C3351-015B-6B45-9F7E-5EDF13D16AD4}" type="datetime1">
              <a:rPr lang="en-US" smtClean="0"/>
              <a:pPr/>
              <a:t>4/20/12</a:t>
            </a:fld>
            <a:endParaRPr lang="en-US"/>
          </a:p>
        </p:txBody>
      </p:sp>
      <p:sp>
        <p:nvSpPr>
          <p:cNvPr id="5" name="Footer Placeholder 4"/>
          <p:cNvSpPr>
            <a:spLocks noGrp="1"/>
          </p:cNvSpPr>
          <p:nvPr>
            <p:ph type="ftr" sz="quarter" idx="11"/>
          </p:nvPr>
        </p:nvSpPr>
        <p:spPr/>
        <p:txBody>
          <a:bodyPr/>
          <a:lstStyle/>
          <a:p>
            <a:r>
              <a:rPr lang="en-US" smtClean="0"/>
              <a:t>OSST 2012</a:t>
            </a:r>
            <a:endParaRPr lang="en-US"/>
          </a:p>
        </p:txBody>
      </p:sp>
      <p:sp>
        <p:nvSpPr>
          <p:cNvPr id="6" name="Slide Number Placeholder 5"/>
          <p:cNvSpPr>
            <a:spLocks noGrp="1"/>
          </p:cNvSpPr>
          <p:nvPr>
            <p:ph type="sldNum" sz="quarter" idx="12"/>
          </p:nvPr>
        </p:nvSpPr>
        <p:spPr/>
        <p:txBody>
          <a:bodyPr/>
          <a:lstStyle/>
          <a:p>
            <a:fld id="{4FD4D91B-3299-3A41-A066-1EA1D6AA96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6AEE7-1FBD-8F42-82EC-194C6D86BA99}" type="datetime1">
              <a:rPr lang="en-US" smtClean="0"/>
              <a:pPr/>
              <a:t>4/20/12</a:t>
            </a:fld>
            <a:endParaRPr lang="en-US"/>
          </a:p>
        </p:txBody>
      </p:sp>
      <p:sp>
        <p:nvSpPr>
          <p:cNvPr id="5" name="Footer Placeholder 4"/>
          <p:cNvSpPr>
            <a:spLocks noGrp="1"/>
          </p:cNvSpPr>
          <p:nvPr>
            <p:ph type="ftr" sz="quarter" idx="11"/>
          </p:nvPr>
        </p:nvSpPr>
        <p:spPr/>
        <p:txBody>
          <a:bodyPr/>
          <a:lstStyle/>
          <a:p>
            <a:r>
              <a:rPr lang="en-US" smtClean="0"/>
              <a:t>OSST 2012</a:t>
            </a:r>
            <a:endParaRPr lang="en-US"/>
          </a:p>
        </p:txBody>
      </p:sp>
      <p:sp>
        <p:nvSpPr>
          <p:cNvPr id="6" name="Slide Number Placeholder 5"/>
          <p:cNvSpPr>
            <a:spLocks noGrp="1"/>
          </p:cNvSpPr>
          <p:nvPr>
            <p:ph type="sldNum" sz="quarter" idx="12"/>
          </p:nvPr>
        </p:nvSpPr>
        <p:spPr/>
        <p:txBody>
          <a:bodyPr/>
          <a:lstStyle/>
          <a:p>
            <a:fld id="{4FD4D91B-3299-3A41-A066-1EA1D6AA96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2F0B56-31DE-6941-82CF-CE4C965DC815}" type="datetime1">
              <a:rPr lang="en-US" smtClean="0"/>
              <a:pPr/>
              <a:t>4/20/12</a:t>
            </a:fld>
            <a:endParaRPr lang="en-US"/>
          </a:p>
        </p:txBody>
      </p:sp>
      <p:sp>
        <p:nvSpPr>
          <p:cNvPr id="5" name="Footer Placeholder 4"/>
          <p:cNvSpPr>
            <a:spLocks noGrp="1"/>
          </p:cNvSpPr>
          <p:nvPr>
            <p:ph type="ftr" sz="quarter" idx="11"/>
          </p:nvPr>
        </p:nvSpPr>
        <p:spPr/>
        <p:txBody>
          <a:bodyPr/>
          <a:lstStyle/>
          <a:p>
            <a:r>
              <a:rPr lang="en-US" smtClean="0"/>
              <a:t>OSST 2012</a:t>
            </a:r>
            <a:endParaRPr lang="en-US"/>
          </a:p>
        </p:txBody>
      </p:sp>
      <p:sp>
        <p:nvSpPr>
          <p:cNvPr id="6" name="Slide Number Placeholder 5"/>
          <p:cNvSpPr>
            <a:spLocks noGrp="1"/>
          </p:cNvSpPr>
          <p:nvPr>
            <p:ph type="sldNum" sz="quarter" idx="12"/>
          </p:nvPr>
        </p:nvSpPr>
        <p:spPr/>
        <p:txBody>
          <a:bodyPr/>
          <a:lstStyle/>
          <a:p>
            <a:fld id="{4FD4D91B-3299-3A41-A066-1EA1D6AA96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60B244-83F5-1E40-B39E-B7866C28487B}" type="datetime1">
              <a:rPr lang="en-US" smtClean="0"/>
              <a:pPr/>
              <a:t>4/20/12</a:t>
            </a:fld>
            <a:endParaRPr lang="en-US"/>
          </a:p>
        </p:txBody>
      </p:sp>
      <p:sp>
        <p:nvSpPr>
          <p:cNvPr id="6" name="Footer Placeholder 5"/>
          <p:cNvSpPr>
            <a:spLocks noGrp="1"/>
          </p:cNvSpPr>
          <p:nvPr>
            <p:ph type="ftr" sz="quarter" idx="11"/>
          </p:nvPr>
        </p:nvSpPr>
        <p:spPr/>
        <p:txBody>
          <a:bodyPr/>
          <a:lstStyle/>
          <a:p>
            <a:r>
              <a:rPr lang="en-US" smtClean="0"/>
              <a:t>OSST 2012</a:t>
            </a:r>
            <a:endParaRPr lang="en-US"/>
          </a:p>
        </p:txBody>
      </p:sp>
      <p:sp>
        <p:nvSpPr>
          <p:cNvPr id="7" name="Slide Number Placeholder 6"/>
          <p:cNvSpPr>
            <a:spLocks noGrp="1"/>
          </p:cNvSpPr>
          <p:nvPr>
            <p:ph type="sldNum" sz="quarter" idx="12"/>
          </p:nvPr>
        </p:nvSpPr>
        <p:spPr/>
        <p:txBody>
          <a:bodyPr/>
          <a:lstStyle/>
          <a:p>
            <a:fld id="{4FD4D91B-3299-3A41-A066-1EA1D6AA96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2E46CD-D6C5-FE41-801A-BA28E0FADF7B}" type="datetime1">
              <a:rPr lang="en-US" smtClean="0"/>
              <a:pPr/>
              <a:t>4/20/12</a:t>
            </a:fld>
            <a:endParaRPr lang="en-US"/>
          </a:p>
        </p:txBody>
      </p:sp>
      <p:sp>
        <p:nvSpPr>
          <p:cNvPr id="8" name="Footer Placeholder 7"/>
          <p:cNvSpPr>
            <a:spLocks noGrp="1"/>
          </p:cNvSpPr>
          <p:nvPr>
            <p:ph type="ftr" sz="quarter" idx="11"/>
          </p:nvPr>
        </p:nvSpPr>
        <p:spPr/>
        <p:txBody>
          <a:bodyPr/>
          <a:lstStyle/>
          <a:p>
            <a:r>
              <a:rPr lang="en-US" smtClean="0"/>
              <a:t>OSST 2012</a:t>
            </a:r>
            <a:endParaRPr lang="en-US"/>
          </a:p>
        </p:txBody>
      </p:sp>
      <p:sp>
        <p:nvSpPr>
          <p:cNvPr id="9" name="Slide Number Placeholder 8"/>
          <p:cNvSpPr>
            <a:spLocks noGrp="1"/>
          </p:cNvSpPr>
          <p:nvPr>
            <p:ph type="sldNum" sz="quarter" idx="12"/>
          </p:nvPr>
        </p:nvSpPr>
        <p:spPr/>
        <p:txBody>
          <a:bodyPr/>
          <a:lstStyle/>
          <a:p>
            <a:fld id="{4FD4D91B-3299-3A41-A066-1EA1D6AA96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0E8AD6-F958-E549-9DC1-A4BBD173C79A}" type="datetime1">
              <a:rPr lang="en-US" smtClean="0"/>
              <a:pPr/>
              <a:t>4/20/12</a:t>
            </a:fld>
            <a:endParaRPr lang="en-US"/>
          </a:p>
        </p:txBody>
      </p:sp>
      <p:sp>
        <p:nvSpPr>
          <p:cNvPr id="4" name="Footer Placeholder 3"/>
          <p:cNvSpPr>
            <a:spLocks noGrp="1"/>
          </p:cNvSpPr>
          <p:nvPr>
            <p:ph type="ftr" sz="quarter" idx="11"/>
          </p:nvPr>
        </p:nvSpPr>
        <p:spPr/>
        <p:txBody>
          <a:bodyPr/>
          <a:lstStyle/>
          <a:p>
            <a:r>
              <a:rPr lang="en-US" smtClean="0"/>
              <a:t>OSST 2012</a:t>
            </a:r>
            <a:endParaRPr lang="en-US"/>
          </a:p>
        </p:txBody>
      </p:sp>
      <p:sp>
        <p:nvSpPr>
          <p:cNvPr id="5" name="Slide Number Placeholder 4"/>
          <p:cNvSpPr>
            <a:spLocks noGrp="1"/>
          </p:cNvSpPr>
          <p:nvPr>
            <p:ph type="sldNum" sz="quarter" idx="12"/>
          </p:nvPr>
        </p:nvSpPr>
        <p:spPr/>
        <p:txBody>
          <a:bodyPr/>
          <a:lstStyle/>
          <a:p>
            <a:fld id="{4FD4D91B-3299-3A41-A066-1EA1D6AA96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658D9-5D39-8640-BF0E-83B4395C80D1}" type="datetime1">
              <a:rPr lang="en-US" smtClean="0"/>
              <a:pPr/>
              <a:t>4/20/12</a:t>
            </a:fld>
            <a:endParaRPr lang="en-US"/>
          </a:p>
        </p:txBody>
      </p:sp>
      <p:sp>
        <p:nvSpPr>
          <p:cNvPr id="3" name="Footer Placeholder 2"/>
          <p:cNvSpPr>
            <a:spLocks noGrp="1"/>
          </p:cNvSpPr>
          <p:nvPr>
            <p:ph type="ftr" sz="quarter" idx="11"/>
          </p:nvPr>
        </p:nvSpPr>
        <p:spPr/>
        <p:txBody>
          <a:bodyPr/>
          <a:lstStyle/>
          <a:p>
            <a:r>
              <a:rPr lang="en-US" smtClean="0"/>
              <a:t>OSST 2012</a:t>
            </a:r>
            <a:endParaRPr lang="en-US"/>
          </a:p>
        </p:txBody>
      </p:sp>
      <p:sp>
        <p:nvSpPr>
          <p:cNvPr id="4" name="Slide Number Placeholder 3"/>
          <p:cNvSpPr>
            <a:spLocks noGrp="1"/>
          </p:cNvSpPr>
          <p:nvPr>
            <p:ph type="sldNum" sz="quarter" idx="12"/>
          </p:nvPr>
        </p:nvSpPr>
        <p:spPr/>
        <p:txBody>
          <a:bodyPr/>
          <a:lstStyle/>
          <a:p>
            <a:fld id="{4FD4D91B-3299-3A41-A066-1EA1D6AA96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D1B6C-A892-0044-A3E6-592A45B08040}" type="datetime1">
              <a:rPr lang="en-US" smtClean="0"/>
              <a:pPr/>
              <a:t>4/20/12</a:t>
            </a:fld>
            <a:endParaRPr lang="en-US"/>
          </a:p>
        </p:txBody>
      </p:sp>
      <p:sp>
        <p:nvSpPr>
          <p:cNvPr id="6" name="Footer Placeholder 5"/>
          <p:cNvSpPr>
            <a:spLocks noGrp="1"/>
          </p:cNvSpPr>
          <p:nvPr>
            <p:ph type="ftr" sz="quarter" idx="11"/>
          </p:nvPr>
        </p:nvSpPr>
        <p:spPr/>
        <p:txBody>
          <a:bodyPr/>
          <a:lstStyle/>
          <a:p>
            <a:r>
              <a:rPr lang="en-US" smtClean="0"/>
              <a:t>OSST 2012</a:t>
            </a:r>
            <a:endParaRPr lang="en-US"/>
          </a:p>
        </p:txBody>
      </p:sp>
      <p:sp>
        <p:nvSpPr>
          <p:cNvPr id="7" name="Slide Number Placeholder 6"/>
          <p:cNvSpPr>
            <a:spLocks noGrp="1"/>
          </p:cNvSpPr>
          <p:nvPr>
            <p:ph type="sldNum" sz="quarter" idx="12"/>
          </p:nvPr>
        </p:nvSpPr>
        <p:spPr/>
        <p:txBody>
          <a:bodyPr/>
          <a:lstStyle/>
          <a:p>
            <a:fld id="{4FD4D91B-3299-3A41-A066-1EA1D6AA96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B82E1-4FF6-5444-8409-CEA33A3DE24B}" type="datetime1">
              <a:rPr lang="en-US" smtClean="0"/>
              <a:pPr/>
              <a:t>4/20/12</a:t>
            </a:fld>
            <a:endParaRPr lang="en-US"/>
          </a:p>
        </p:txBody>
      </p:sp>
      <p:sp>
        <p:nvSpPr>
          <p:cNvPr id="6" name="Footer Placeholder 5"/>
          <p:cNvSpPr>
            <a:spLocks noGrp="1"/>
          </p:cNvSpPr>
          <p:nvPr>
            <p:ph type="ftr" sz="quarter" idx="11"/>
          </p:nvPr>
        </p:nvSpPr>
        <p:spPr/>
        <p:txBody>
          <a:bodyPr/>
          <a:lstStyle/>
          <a:p>
            <a:r>
              <a:rPr lang="en-US" smtClean="0"/>
              <a:t>OSST 2012</a:t>
            </a:r>
            <a:endParaRPr lang="en-US"/>
          </a:p>
        </p:txBody>
      </p:sp>
      <p:sp>
        <p:nvSpPr>
          <p:cNvPr id="7" name="Slide Number Placeholder 6"/>
          <p:cNvSpPr>
            <a:spLocks noGrp="1"/>
          </p:cNvSpPr>
          <p:nvPr>
            <p:ph type="sldNum" sz="quarter" idx="12"/>
          </p:nvPr>
        </p:nvSpPr>
        <p:spPr/>
        <p:txBody>
          <a:bodyPr/>
          <a:lstStyle/>
          <a:p>
            <a:fld id="{4FD4D91B-3299-3A41-A066-1EA1D6AA96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FA872-BE9F-E340-BFBB-8D276F7C280B}" type="datetime1">
              <a:rPr lang="en-US" smtClean="0"/>
              <a:pPr/>
              <a:t>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OSST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4D91B-3299-3A41-A066-1EA1D6AA96C1}" type="slidenum">
              <a:rPr lang="en-US" smtClean="0"/>
              <a:pPr/>
              <a:t>‹#›</a:t>
            </a:fld>
            <a:endParaRPr lang="en-US"/>
          </a:p>
        </p:txBody>
      </p:sp>
      <p:pic>
        <p:nvPicPr>
          <p:cNvPr id="7" name="Picture 6" descr="images"/>
          <p:cNvPicPr>
            <a:picLocks noChangeAspect="1" noChangeArrowheads="1"/>
          </p:cNvPicPr>
          <p:nvPr userDrawn="1"/>
        </p:nvPicPr>
        <p:blipFill>
          <a:blip r:embed="rId13"/>
          <a:srcRect/>
          <a:stretch>
            <a:fillRect/>
          </a:stretch>
        </p:blipFill>
        <p:spPr bwMode="auto">
          <a:xfrm>
            <a:off x="8305800" y="5986017"/>
            <a:ext cx="609599" cy="795783"/>
          </a:xfrm>
          <a:prstGeom prst="rect">
            <a:avLst/>
          </a:prstGeom>
          <a:noFill/>
          <a:ln w="9525">
            <a:solidFill>
              <a:srgbClr val="000090"/>
            </a:solid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embeddings/Microsoft_Equation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1.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2-02-09 at 12.12.54 PM.png"/>
          <p:cNvPicPr>
            <a:picLocks noChangeAspect="1"/>
          </p:cNvPicPr>
          <p:nvPr/>
        </p:nvPicPr>
        <p:blipFill>
          <a:blip r:embed="rId2"/>
          <a:stretch>
            <a:fillRect/>
          </a:stretch>
        </p:blipFill>
        <p:spPr>
          <a:xfrm>
            <a:off x="-381000" y="-76200"/>
            <a:ext cx="10030384" cy="6934200"/>
          </a:xfrm>
          <a:prstGeom prst="rect">
            <a:avLst/>
          </a:prstGeom>
        </p:spPr>
      </p:pic>
      <p:sp>
        <p:nvSpPr>
          <p:cNvPr id="6" name="TextBox 5"/>
          <p:cNvSpPr txBox="1"/>
          <p:nvPr/>
        </p:nvSpPr>
        <p:spPr>
          <a:xfrm>
            <a:off x="0" y="259140"/>
            <a:ext cx="9525000" cy="1569660"/>
          </a:xfrm>
          <a:prstGeom prst="rect">
            <a:avLst/>
          </a:prstGeom>
          <a:noFill/>
        </p:spPr>
        <p:txBody>
          <a:bodyPr wrap="square" rtlCol="0">
            <a:spAutoFit/>
          </a:bodyPr>
          <a:lstStyle/>
          <a:p>
            <a:pPr algn="ctr"/>
            <a:r>
              <a:rPr lang="en-US" sz="3200" dirty="0" smtClean="0">
                <a:latin typeface="Arial Black"/>
                <a:cs typeface="Arial Black"/>
              </a:rPr>
              <a:t>Evaluating the impact of ocean gravity wave variability on Aquarius satellite measurements</a:t>
            </a:r>
            <a:endParaRPr lang="en-US" sz="3200" dirty="0">
              <a:latin typeface="Arial Black"/>
              <a:cs typeface="Arial Black"/>
            </a:endParaRPr>
          </a:p>
        </p:txBody>
      </p:sp>
      <p:sp>
        <p:nvSpPr>
          <p:cNvPr id="7" name="TextBox 6"/>
          <p:cNvSpPr txBox="1"/>
          <p:nvPr/>
        </p:nvSpPr>
        <p:spPr>
          <a:xfrm>
            <a:off x="4495800" y="4038600"/>
            <a:ext cx="4419600" cy="2308324"/>
          </a:xfrm>
          <a:prstGeom prst="rect">
            <a:avLst/>
          </a:prstGeom>
          <a:solidFill>
            <a:schemeClr val="accent5">
              <a:lumMod val="40000"/>
              <a:lumOff val="60000"/>
              <a:alpha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t>D. Vandemark, H. </a:t>
            </a:r>
            <a:r>
              <a:rPr lang="en-US" sz="2400" b="1" dirty="0" err="1" smtClean="0"/>
              <a:t>Feng</a:t>
            </a:r>
            <a:endParaRPr lang="en-US" sz="2400" b="1" dirty="0" smtClean="0"/>
          </a:p>
          <a:p>
            <a:pPr algn="ctr"/>
            <a:r>
              <a:rPr lang="en-US" sz="2400" i="1" dirty="0" smtClean="0"/>
              <a:t>Univ. of New Hampshire/EOS</a:t>
            </a:r>
            <a:endParaRPr lang="en-US" sz="2400" i="1" dirty="0" smtClean="0"/>
          </a:p>
          <a:p>
            <a:pPr algn="ctr"/>
            <a:r>
              <a:rPr lang="en-US" sz="2400" b="1" dirty="0" smtClean="0"/>
              <a:t>N. </a:t>
            </a:r>
            <a:r>
              <a:rPr lang="en-US" sz="2400" b="1" dirty="0" err="1" smtClean="0"/>
              <a:t>Reul</a:t>
            </a:r>
            <a:r>
              <a:rPr lang="en-US" sz="2400" b="1" dirty="0" smtClean="0"/>
              <a:t>, F</a:t>
            </a:r>
            <a:r>
              <a:rPr lang="en-US" sz="2400" b="1" dirty="0" smtClean="0"/>
              <a:t>. </a:t>
            </a:r>
            <a:r>
              <a:rPr lang="en-US" sz="2400" b="1" dirty="0" err="1" smtClean="0"/>
              <a:t>Ardhuin</a:t>
            </a:r>
            <a:r>
              <a:rPr lang="en-US" sz="2400" b="1" dirty="0" smtClean="0"/>
              <a:t>, B. </a:t>
            </a:r>
            <a:r>
              <a:rPr lang="en-US" sz="2400" b="1" dirty="0" err="1" smtClean="0"/>
              <a:t>Chapron</a:t>
            </a:r>
            <a:r>
              <a:rPr lang="en-US" sz="2400" b="1" dirty="0" smtClean="0"/>
              <a:t> </a:t>
            </a:r>
          </a:p>
          <a:p>
            <a:pPr algn="ctr"/>
            <a:r>
              <a:rPr lang="en-US" sz="2400" i="1" dirty="0" smtClean="0"/>
              <a:t>IFREMER/Centre de Brest</a:t>
            </a:r>
          </a:p>
          <a:p>
            <a:pPr algn="ctr"/>
            <a:endParaRPr lang="en-US" sz="2400" dirty="0" smtClean="0"/>
          </a:p>
          <a:p>
            <a:pPr algn="ctr"/>
            <a:r>
              <a:rPr lang="en-US" sz="2400" dirty="0" smtClean="0"/>
              <a:t>within </a:t>
            </a:r>
            <a:r>
              <a:rPr lang="en-US" sz="2400" b="1" dirty="0" smtClean="0"/>
              <a:t>Aq. Cal/Val team efforts</a:t>
            </a:r>
            <a:endParaRPr lang="en-US" sz="2400" i="1" dirty="0"/>
          </a:p>
        </p:txBody>
      </p:sp>
      <p:sp>
        <p:nvSpPr>
          <p:cNvPr id="8" name="TextBox 7"/>
          <p:cNvSpPr txBox="1"/>
          <p:nvPr/>
        </p:nvSpPr>
        <p:spPr>
          <a:xfrm>
            <a:off x="8458200" y="538718"/>
            <a:ext cx="184666" cy="369332"/>
          </a:xfrm>
          <a:prstGeom prst="rect">
            <a:avLst/>
          </a:prstGeom>
          <a:noFill/>
        </p:spPr>
        <p:txBody>
          <a:bodyPr wrap="none" rtlCol="0">
            <a:spAutoFit/>
          </a:bodyPr>
          <a:lstStyle/>
          <a:p>
            <a:endParaRPr lang="en-US" dirty="0"/>
          </a:p>
        </p:txBody>
      </p:sp>
      <p:sp>
        <p:nvSpPr>
          <p:cNvPr id="9" name="TextBox 8"/>
          <p:cNvSpPr txBox="1"/>
          <p:nvPr/>
        </p:nvSpPr>
        <p:spPr>
          <a:xfrm>
            <a:off x="-152400" y="5906869"/>
            <a:ext cx="2018476" cy="369332"/>
          </a:xfrm>
          <a:prstGeom prst="rect">
            <a:avLst/>
          </a:prstGeom>
          <a:noFill/>
        </p:spPr>
        <p:txBody>
          <a:bodyPr wrap="none" rtlCol="0">
            <a:spAutoFit/>
          </a:bodyPr>
          <a:lstStyle/>
          <a:p>
            <a:r>
              <a:rPr lang="en-US" dirty="0" smtClean="0"/>
              <a:t>OSST Meeting 2012</a:t>
            </a:r>
          </a:p>
        </p:txBody>
      </p:sp>
      <p:pic>
        <p:nvPicPr>
          <p:cNvPr id="12" name="Picture 11" descr="Screen shot 2012-02-09 at 12.45.50 PM.png"/>
          <p:cNvPicPr>
            <a:picLocks noChangeAspect="1"/>
          </p:cNvPicPr>
          <p:nvPr/>
        </p:nvPicPr>
        <p:blipFill>
          <a:blip r:embed="rId3"/>
          <a:stretch>
            <a:fillRect/>
          </a:stretch>
        </p:blipFill>
        <p:spPr>
          <a:xfrm>
            <a:off x="276116" y="2286000"/>
            <a:ext cx="2390884" cy="1549400"/>
          </a:xfrm>
          <a:prstGeom prst="rect">
            <a:avLst/>
          </a:prstGeom>
          <a:ln w="50800">
            <a:solidFill>
              <a:schemeClr val="bg1"/>
            </a:solidFill>
          </a:ln>
        </p:spPr>
      </p:pic>
      <p:sp>
        <p:nvSpPr>
          <p:cNvPr id="10" name="Slide Number Placeholder 9"/>
          <p:cNvSpPr>
            <a:spLocks noGrp="1"/>
          </p:cNvSpPr>
          <p:nvPr>
            <p:ph type="sldNum" sz="quarter" idx="12"/>
          </p:nvPr>
        </p:nvSpPr>
        <p:spPr/>
        <p:txBody>
          <a:bodyPr/>
          <a:lstStyle/>
          <a:p>
            <a:fld id="{4FD4D91B-3299-3A41-A066-1EA1D6AA96C1}" type="slidenum">
              <a:rPr lang="en-US" smtClean="0"/>
              <a:pPr/>
              <a:t>2</a:t>
            </a:fld>
            <a:endParaRPr lang="en-US"/>
          </a:p>
        </p:txBody>
      </p:sp>
      <p:sp>
        <p:nvSpPr>
          <p:cNvPr id="11" name="Footer Placeholder 10"/>
          <p:cNvSpPr>
            <a:spLocks noGrp="1"/>
          </p:cNvSpPr>
          <p:nvPr>
            <p:ph type="ftr" sz="quarter" idx="11"/>
          </p:nvPr>
        </p:nvSpPr>
        <p:spPr/>
        <p:txBody>
          <a:bodyPr/>
          <a:lstStyle/>
          <a:p>
            <a:r>
              <a:rPr lang="en-US" smtClean="0"/>
              <a:t>OSST 2012</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sidetracked</a:t>
            </a:r>
            <a:endParaRPr lang="en-US" dirty="0"/>
          </a:p>
        </p:txBody>
      </p:sp>
      <p:sp>
        <p:nvSpPr>
          <p:cNvPr id="2" name="Footer Placeholder 1"/>
          <p:cNvSpPr>
            <a:spLocks noGrp="1"/>
          </p:cNvSpPr>
          <p:nvPr>
            <p:ph type="ftr" sz="quarter" idx="11"/>
          </p:nvPr>
        </p:nvSpPr>
        <p:spPr/>
        <p:txBody>
          <a:bodyPr/>
          <a:lstStyle/>
          <a:p>
            <a:r>
              <a:rPr lang="en-US" smtClean="0"/>
              <a:t>OSST 2012</a:t>
            </a:r>
            <a:endParaRPr lang="en-US"/>
          </a:p>
        </p:txBody>
      </p:sp>
      <p:sp>
        <p:nvSpPr>
          <p:cNvPr id="3" name="Slide Number Placeholder 2"/>
          <p:cNvSpPr>
            <a:spLocks noGrp="1"/>
          </p:cNvSpPr>
          <p:nvPr>
            <p:ph type="sldNum" sz="quarter" idx="12"/>
          </p:nvPr>
        </p:nvSpPr>
        <p:spPr/>
        <p:txBody>
          <a:bodyPr/>
          <a:lstStyle/>
          <a:p>
            <a:fld id="{4FD4D91B-3299-3A41-A066-1EA1D6AA96C1}" type="slidenum">
              <a:rPr lang="en-US" smtClean="0"/>
              <a:pPr/>
              <a:t>11</a:t>
            </a:fld>
            <a:endParaRPr lang="en-US"/>
          </a:p>
        </p:txBody>
      </p:sp>
      <p:sp>
        <p:nvSpPr>
          <p:cNvPr id="5" name="TextBox 4"/>
          <p:cNvSpPr txBox="1"/>
          <p:nvPr/>
        </p:nvSpPr>
        <p:spPr>
          <a:xfrm>
            <a:off x="457200" y="1828800"/>
            <a:ext cx="7620000" cy="2677656"/>
          </a:xfrm>
          <a:prstGeom prst="rect">
            <a:avLst/>
          </a:prstGeom>
          <a:noFill/>
        </p:spPr>
        <p:txBody>
          <a:bodyPr wrap="square" rtlCol="0">
            <a:spAutoFit/>
          </a:bodyPr>
          <a:lstStyle/>
          <a:p>
            <a:r>
              <a:rPr lang="en-US" sz="2800" dirty="0" smtClean="0"/>
              <a:t>All wind products show significant systematic differences – likely associated with ocean currents. wind waves, and atmospheric stability (SST) impacts.</a:t>
            </a:r>
          </a:p>
          <a:p>
            <a:endParaRPr lang="en-US" sz="2800" dirty="0" smtClean="0"/>
          </a:p>
          <a:p>
            <a:pPr algn="ctr"/>
            <a:r>
              <a:rPr lang="en-US" sz="2800" dirty="0" smtClean="0"/>
              <a:t>NCEP,  ECMWF,  SSM/I,  Aquarius Scatterometer</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ZoneTexte 4"/>
          <p:cNvSpPr txBox="1">
            <a:spLocks noChangeArrowheads="1"/>
          </p:cNvSpPr>
          <p:nvPr/>
        </p:nvSpPr>
        <p:spPr bwMode="auto">
          <a:xfrm>
            <a:off x="785813" y="152400"/>
            <a:ext cx="7786687" cy="646331"/>
          </a:xfrm>
          <a:prstGeom prst="rect">
            <a:avLst/>
          </a:prstGeom>
          <a:noFill/>
          <a:ln w="9525">
            <a:noFill/>
            <a:miter lim="800000"/>
            <a:headEnd/>
            <a:tailEnd/>
          </a:ln>
        </p:spPr>
        <p:txBody>
          <a:bodyPr>
            <a:prstTxWarp prst="textNoShape">
              <a:avLst/>
            </a:prstTxWarp>
            <a:spAutoFit/>
          </a:bodyPr>
          <a:lstStyle/>
          <a:p>
            <a:pPr algn="ctr" eaLnBrk="1" hangingPunct="1"/>
            <a:r>
              <a:rPr lang="en-US" b="1" dirty="0">
                <a:latin typeface="Calibri" charset="0"/>
              </a:rPr>
              <a:t> </a:t>
            </a:r>
            <a:r>
              <a:rPr lang="en-US" b="1" dirty="0"/>
              <a:t>Wind products and spatial differences</a:t>
            </a:r>
          </a:p>
          <a:p>
            <a:pPr algn="ctr" eaLnBrk="1" hangingPunct="1"/>
            <a:r>
              <a:rPr lang="en-US" b="1" dirty="0">
                <a:latin typeface="Calibri" charset="0"/>
              </a:rPr>
              <a:t>Day 240-270</a:t>
            </a:r>
            <a:r>
              <a:rPr lang="en-US" b="1" dirty="0" smtClean="0">
                <a:latin typeface="Calibri" charset="0"/>
              </a:rPr>
              <a:t> </a:t>
            </a:r>
            <a:endParaRPr lang="fr-FR" b="1" dirty="0">
              <a:latin typeface="Calibri" charset="0"/>
            </a:endParaRPr>
          </a:p>
        </p:txBody>
      </p:sp>
      <p:sp>
        <p:nvSpPr>
          <p:cNvPr id="26628" name="Footer Placeholder 4"/>
          <p:cNvSpPr>
            <a:spLocks noGrp="1"/>
          </p:cNvSpPr>
          <p:nvPr>
            <p:ph type="ftr" sz="quarter" idx="11"/>
          </p:nvPr>
        </p:nvSpPr>
        <p:spPr>
          <a:noFill/>
        </p:spPr>
        <p:txBody>
          <a:bodyPr/>
          <a:lstStyle/>
          <a:p>
            <a:r>
              <a:rPr lang="en-US" smtClean="0"/>
              <a:t>OSST 2012</a:t>
            </a:r>
            <a:endParaRPr lang="en-US"/>
          </a:p>
        </p:txBody>
      </p:sp>
      <p:pic>
        <p:nvPicPr>
          <p:cNvPr id="26629" name="Picture 5" descr="nov11_jpl_l2v11_1_5_34.png"/>
          <p:cNvPicPr>
            <a:picLocks noChangeAspect="1"/>
          </p:cNvPicPr>
          <p:nvPr/>
        </p:nvPicPr>
        <p:blipFill>
          <a:blip r:embed="rId3"/>
          <a:srcRect/>
          <a:stretch>
            <a:fillRect/>
          </a:stretch>
        </p:blipFill>
        <p:spPr bwMode="auto">
          <a:xfrm>
            <a:off x="228600" y="1082675"/>
            <a:ext cx="8686800" cy="46323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FD4D91B-3299-3A41-A066-1EA1D6AA96C1}" type="slidenum">
              <a:rPr lang="en-US" smtClean="0"/>
              <a:pPr/>
              <a:t>12</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ZoneTexte 4"/>
          <p:cNvSpPr txBox="1">
            <a:spLocks noChangeArrowheads="1"/>
          </p:cNvSpPr>
          <p:nvPr/>
        </p:nvSpPr>
        <p:spPr bwMode="auto">
          <a:xfrm>
            <a:off x="785813" y="152400"/>
            <a:ext cx="7786687" cy="646331"/>
          </a:xfrm>
          <a:prstGeom prst="rect">
            <a:avLst/>
          </a:prstGeom>
          <a:noFill/>
          <a:ln w="9525">
            <a:noFill/>
            <a:miter lim="800000"/>
            <a:headEnd/>
            <a:tailEnd/>
          </a:ln>
        </p:spPr>
        <p:txBody>
          <a:bodyPr>
            <a:prstTxWarp prst="textNoShape">
              <a:avLst/>
            </a:prstTxWarp>
            <a:spAutoFit/>
          </a:bodyPr>
          <a:lstStyle/>
          <a:p>
            <a:pPr algn="ctr" eaLnBrk="1" hangingPunct="1"/>
            <a:r>
              <a:rPr lang="en-US" b="1" dirty="0">
                <a:latin typeface="Calibri" charset="0"/>
              </a:rPr>
              <a:t> </a:t>
            </a:r>
            <a:r>
              <a:rPr lang="en-US" b="1" dirty="0"/>
              <a:t>Wind products and spatial differences</a:t>
            </a:r>
          </a:p>
          <a:p>
            <a:pPr algn="ctr" eaLnBrk="1" hangingPunct="1"/>
            <a:r>
              <a:rPr lang="en-US" b="1" dirty="0">
                <a:latin typeface="Calibri" charset="0"/>
              </a:rPr>
              <a:t>Day 240-270</a:t>
            </a:r>
            <a:r>
              <a:rPr lang="en-US" b="1" dirty="0" smtClean="0">
                <a:latin typeface="Calibri" charset="0"/>
              </a:rPr>
              <a:t> </a:t>
            </a:r>
            <a:endParaRPr lang="fr-FR" b="1" dirty="0">
              <a:latin typeface="Calibri" charset="0"/>
            </a:endParaRPr>
          </a:p>
        </p:txBody>
      </p:sp>
      <p:sp>
        <p:nvSpPr>
          <p:cNvPr id="28676" name="Footer Placeholder 4"/>
          <p:cNvSpPr>
            <a:spLocks noGrp="1"/>
          </p:cNvSpPr>
          <p:nvPr>
            <p:ph type="ftr" sz="quarter" idx="11"/>
          </p:nvPr>
        </p:nvSpPr>
        <p:spPr>
          <a:noFill/>
        </p:spPr>
        <p:txBody>
          <a:bodyPr/>
          <a:lstStyle/>
          <a:p>
            <a:r>
              <a:rPr lang="en-US" smtClean="0"/>
              <a:t>OSST 2012</a:t>
            </a:r>
            <a:endParaRPr lang="en-US"/>
          </a:p>
        </p:txBody>
      </p:sp>
      <p:pic>
        <p:nvPicPr>
          <p:cNvPr id="28677" name="Picture 6" descr="nov11_jpl_l2v11_1_5_41.png"/>
          <p:cNvPicPr>
            <a:picLocks noChangeAspect="1"/>
          </p:cNvPicPr>
          <p:nvPr/>
        </p:nvPicPr>
        <p:blipFill>
          <a:blip r:embed="rId3"/>
          <a:srcRect/>
          <a:stretch>
            <a:fillRect/>
          </a:stretch>
        </p:blipFill>
        <p:spPr bwMode="auto">
          <a:xfrm>
            <a:off x="228600" y="1082675"/>
            <a:ext cx="8686800" cy="46323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FD4D91B-3299-3A41-A066-1EA1D6AA96C1}" type="slidenum">
              <a:rPr lang="en-US" smtClean="0"/>
              <a:pPr/>
              <a:t>13</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Onto radiometer derived SSS</a:t>
            </a:r>
            <a:endParaRPr lang="en-US" dirty="0"/>
          </a:p>
        </p:txBody>
      </p:sp>
      <p:sp>
        <p:nvSpPr>
          <p:cNvPr id="2" name="Footer Placeholder 1"/>
          <p:cNvSpPr>
            <a:spLocks noGrp="1"/>
          </p:cNvSpPr>
          <p:nvPr>
            <p:ph type="ftr" sz="quarter" idx="11"/>
          </p:nvPr>
        </p:nvSpPr>
        <p:spPr/>
        <p:txBody>
          <a:bodyPr/>
          <a:lstStyle/>
          <a:p>
            <a:r>
              <a:rPr lang="en-US" smtClean="0"/>
              <a:t>OSST 2012</a:t>
            </a:r>
            <a:endParaRPr lang="en-US"/>
          </a:p>
        </p:txBody>
      </p:sp>
      <p:sp>
        <p:nvSpPr>
          <p:cNvPr id="3" name="Slide Number Placeholder 2"/>
          <p:cNvSpPr>
            <a:spLocks noGrp="1"/>
          </p:cNvSpPr>
          <p:nvPr>
            <p:ph type="sldNum" sz="quarter" idx="12"/>
          </p:nvPr>
        </p:nvSpPr>
        <p:spPr/>
        <p:txBody>
          <a:bodyPr/>
          <a:lstStyle/>
          <a:p>
            <a:fld id="{4FD4D91B-3299-3A41-A066-1EA1D6AA96C1}" type="slidenum">
              <a:rPr lang="en-US" smtClean="0"/>
              <a:pPr/>
              <a:t>14</a:t>
            </a:fld>
            <a:endParaRPr lang="en-US"/>
          </a:p>
        </p:txBody>
      </p:sp>
      <p:sp>
        <p:nvSpPr>
          <p:cNvPr id="5" name="TextBox 4"/>
          <p:cNvSpPr txBox="1"/>
          <p:nvPr/>
        </p:nvSpPr>
        <p:spPr>
          <a:xfrm>
            <a:off x="1382306" y="1828800"/>
            <a:ext cx="6832970" cy="461665"/>
          </a:xfrm>
          <a:prstGeom prst="rect">
            <a:avLst/>
          </a:prstGeom>
          <a:noFill/>
        </p:spPr>
        <p:txBody>
          <a:bodyPr wrap="none" rtlCol="0">
            <a:spAutoFit/>
          </a:bodyPr>
          <a:lstStyle/>
          <a:p>
            <a:r>
              <a:rPr lang="en-US" sz="2400" dirty="0" smtClean="0"/>
              <a:t>Some substantial improvement already L2 V1.2 -&gt; 1.3</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outer_beam_delSSS_SWH_2011.png"/>
          <p:cNvPicPr>
            <a:picLocks noChangeAspect="1"/>
          </p:cNvPicPr>
          <p:nvPr/>
        </p:nvPicPr>
        <p:blipFill>
          <a:blip r:embed="rId3"/>
          <a:stretch>
            <a:fillRect/>
          </a:stretch>
        </p:blipFill>
        <p:spPr>
          <a:xfrm>
            <a:off x="609917" y="914400"/>
            <a:ext cx="7238683" cy="5170487"/>
          </a:xfrm>
          <a:prstGeom prst="rect">
            <a:avLst/>
          </a:prstGeom>
        </p:spPr>
      </p:pic>
      <p:sp>
        <p:nvSpPr>
          <p:cNvPr id="40962" name="ZoneTexte 4"/>
          <p:cNvSpPr txBox="1">
            <a:spLocks noChangeArrowheads="1"/>
          </p:cNvSpPr>
          <p:nvPr/>
        </p:nvSpPr>
        <p:spPr bwMode="auto">
          <a:xfrm>
            <a:off x="785813" y="152400"/>
            <a:ext cx="7786687" cy="646331"/>
          </a:xfrm>
          <a:prstGeom prst="rect">
            <a:avLst/>
          </a:prstGeom>
          <a:noFill/>
          <a:ln w="9525">
            <a:noFill/>
            <a:miter lim="800000"/>
            <a:headEnd/>
            <a:tailEnd/>
          </a:ln>
        </p:spPr>
        <p:txBody>
          <a:bodyPr>
            <a:prstTxWarp prst="textNoShape">
              <a:avLst/>
            </a:prstTxWarp>
            <a:spAutoFit/>
          </a:bodyPr>
          <a:lstStyle/>
          <a:p>
            <a:pPr algn="ctr" eaLnBrk="1" hangingPunct="1"/>
            <a:r>
              <a:rPr lang="en-US" b="1" dirty="0" smtClean="0">
                <a:latin typeface="Calibri" charset="0"/>
              </a:rPr>
              <a:t>Aquarius Radiometer Salinity error vs</a:t>
            </a:r>
            <a:r>
              <a:rPr lang="en-US" b="1" dirty="0">
                <a:latin typeface="Calibri" charset="0"/>
              </a:rPr>
              <a:t>.</a:t>
            </a:r>
            <a:r>
              <a:rPr lang="en-US" b="1" dirty="0" smtClean="0">
                <a:latin typeface="Calibri" charset="0"/>
              </a:rPr>
              <a:t> SWH</a:t>
            </a:r>
          </a:p>
          <a:p>
            <a:pPr algn="ctr" eaLnBrk="1" hangingPunct="1"/>
            <a:r>
              <a:rPr lang="en-US" b="1" dirty="0" smtClean="0">
                <a:latin typeface="Calibri" charset="0"/>
              </a:rPr>
              <a:t>(17 weeks</a:t>
            </a:r>
            <a:r>
              <a:rPr lang="en-US" b="1" dirty="0">
                <a:latin typeface="Calibri" charset="0"/>
              </a:rPr>
              <a:t>; Day 240</a:t>
            </a:r>
            <a:r>
              <a:rPr lang="en-US" b="1" dirty="0" smtClean="0">
                <a:latin typeface="Calibri" charset="0"/>
              </a:rPr>
              <a:t>-362) </a:t>
            </a:r>
            <a:r>
              <a:rPr lang="en-US" b="1" dirty="0">
                <a:latin typeface="Calibri" charset="0"/>
              </a:rPr>
              <a:t>; </a:t>
            </a:r>
            <a:r>
              <a:rPr lang="en-US" b="1" dirty="0" smtClean="0">
                <a:latin typeface="Calibri" charset="0"/>
              </a:rPr>
              <a:t>X-axis=</a:t>
            </a:r>
            <a:r>
              <a:rPr lang="en-US" b="1" dirty="0">
                <a:latin typeface="Calibri" charset="0"/>
              </a:rPr>
              <a:t>NCEP </a:t>
            </a:r>
            <a:r>
              <a:rPr lang="en-US" b="1" dirty="0" smtClean="0">
                <a:latin typeface="Calibri" charset="0"/>
              </a:rPr>
              <a:t>wind, V`1.2; DESC</a:t>
            </a:r>
            <a:endParaRPr lang="fr-FR" b="1" dirty="0">
              <a:latin typeface="Calibri" charset="0"/>
            </a:endParaRPr>
          </a:p>
        </p:txBody>
      </p:sp>
      <p:sp>
        <p:nvSpPr>
          <p:cNvPr id="40964" name="Footer Placeholder 4"/>
          <p:cNvSpPr>
            <a:spLocks noGrp="1"/>
          </p:cNvSpPr>
          <p:nvPr>
            <p:ph type="ftr" sz="quarter" idx="11"/>
          </p:nvPr>
        </p:nvSpPr>
        <p:spPr>
          <a:noFill/>
        </p:spPr>
        <p:txBody>
          <a:bodyPr/>
          <a:lstStyle/>
          <a:p>
            <a:r>
              <a:rPr lang="en-US" smtClean="0"/>
              <a:t>OSST 2012</a:t>
            </a:r>
            <a:endParaRPr lang="en-US"/>
          </a:p>
        </p:txBody>
      </p:sp>
      <p:sp>
        <p:nvSpPr>
          <p:cNvPr id="10" name="TextBox 9"/>
          <p:cNvSpPr txBox="1"/>
          <p:nvPr/>
        </p:nvSpPr>
        <p:spPr>
          <a:xfrm>
            <a:off x="7055965" y="2353270"/>
            <a:ext cx="1707035" cy="923330"/>
          </a:xfrm>
          <a:prstGeom prst="rect">
            <a:avLst/>
          </a:prstGeom>
          <a:noFill/>
        </p:spPr>
        <p:txBody>
          <a:bodyPr wrap="square" rtlCol="0">
            <a:spAutoFit/>
          </a:bodyPr>
          <a:lstStyle/>
          <a:p>
            <a:r>
              <a:rPr lang="en-US" dirty="0" smtClean="0"/>
              <a:t>Residual Salinity</a:t>
            </a:r>
          </a:p>
          <a:p>
            <a:r>
              <a:rPr lang="en-US" dirty="0" smtClean="0"/>
              <a:t>with respect to HYCOM</a:t>
            </a:r>
            <a:endParaRPr lang="en-US" dirty="0"/>
          </a:p>
        </p:txBody>
      </p:sp>
      <p:sp>
        <p:nvSpPr>
          <p:cNvPr id="19" name="TextBox 18"/>
          <p:cNvSpPr txBox="1"/>
          <p:nvPr/>
        </p:nvSpPr>
        <p:spPr>
          <a:xfrm>
            <a:off x="4688194" y="5477470"/>
            <a:ext cx="3389006" cy="923330"/>
          </a:xfrm>
          <a:prstGeom prst="rect">
            <a:avLst/>
          </a:prstGeom>
          <a:noFill/>
        </p:spPr>
        <p:txBody>
          <a:bodyPr wrap="square" rtlCol="0">
            <a:spAutoFit/>
          </a:bodyPr>
          <a:lstStyle/>
          <a:p>
            <a:r>
              <a:rPr lang="en-US" b="1" dirty="0" smtClean="0">
                <a:solidFill>
                  <a:srgbClr val="FF0000"/>
                </a:solidFill>
              </a:rPr>
              <a:t>Long-waves lead to salinity anomaly – low for low seas, high for high seas</a:t>
            </a:r>
          </a:p>
        </p:txBody>
      </p:sp>
      <p:sp>
        <p:nvSpPr>
          <p:cNvPr id="9" name="TextBox 8"/>
          <p:cNvSpPr txBox="1"/>
          <p:nvPr/>
        </p:nvSpPr>
        <p:spPr>
          <a:xfrm>
            <a:off x="7055965" y="2408872"/>
            <a:ext cx="1707035" cy="1477328"/>
          </a:xfrm>
          <a:prstGeom prst="rect">
            <a:avLst/>
          </a:prstGeom>
          <a:solidFill>
            <a:schemeClr val="bg1"/>
          </a:solidFill>
          <a:ln w="28575">
            <a:solidFill>
              <a:schemeClr val="tx1"/>
            </a:solidFill>
          </a:ln>
        </p:spPr>
        <p:txBody>
          <a:bodyPr wrap="square" rtlCol="0">
            <a:spAutoFit/>
          </a:bodyPr>
          <a:lstStyle/>
          <a:p>
            <a:r>
              <a:rPr lang="en-US" dirty="0" smtClean="0"/>
              <a:t>Residual Salinity</a:t>
            </a:r>
          </a:p>
          <a:p>
            <a:r>
              <a:rPr lang="en-US" dirty="0" smtClean="0"/>
              <a:t>taken with respect to HYCOM model SSS</a:t>
            </a:r>
            <a:endParaRPr lang="en-US" dirty="0"/>
          </a:p>
        </p:txBody>
      </p:sp>
      <p:sp>
        <p:nvSpPr>
          <p:cNvPr id="11" name="Rectangle 10"/>
          <p:cNvSpPr/>
          <p:nvPr/>
        </p:nvSpPr>
        <p:spPr>
          <a:xfrm>
            <a:off x="3276600" y="2133600"/>
            <a:ext cx="304800" cy="250567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4FD4D91B-3299-3A41-A066-1EA1D6AA96C1}" type="slidenum">
              <a:rPr lang="en-US" smtClean="0"/>
              <a:pPr/>
              <a:t>15</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desc_ff_B2.png"/>
          <p:cNvPicPr>
            <a:picLocks noChangeAspect="1"/>
          </p:cNvPicPr>
          <p:nvPr/>
        </p:nvPicPr>
        <p:blipFill>
          <a:blip r:embed="rId3"/>
          <a:stretch>
            <a:fillRect/>
          </a:stretch>
        </p:blipFill>
        <p:spPr>
          <a:xfrm>
            <a:off x="838200" y="899160"/>
            <a:ext cx="6594130" cy="5120640"/>
          </a:xfrm>
          <a:prstGeom prst="rect">
            <a:avLst/>
          </a:prstGeom>
        </p:spPr>
      </p:pic>
      <p:sp>
        <p:nvSpPr>
          <p:cNvPr id="40962" name="ZoneTexte 4"/>
          <p:cNvSpPr txBox="1">
            <a:spLocks noChangeArrowheads="1"/>
          </p:cNvSpPr>
          <p:nvPr/>
        </p:nvSpPr>
        <p:spPr bwMode="auto">
          <a:xfrm>
            <a:off x="785813" y="152400"/>
            <a:ext cx="7786687" cy="646331"/>
          </a:xfrm>
          <a:prstGeom prst="rect">
            <a:avLst/>
          </a:prstGeom>
          <a:noFill/>
          <a:ln w="9525">
            <a:noFill/>
            <a:miter lim="800000"/>
            <a:headEnd/>
            <a:tailEnd/>
          </a:ln>
        </p:spPr>
        <p:txBody>
          <a:bodyPr>
            <a:prstTxWarp prst="textNoShape">
              <a:avLst/>
            </a:prstTxWarp>
            <a:spAutoFit/>
          </a:bodyPr>
          <a:lstStyle/>
          <a:p>
            <a:pPr algn="ctr" eaLnBrk="1" hangingPunct="1"/>
            <a:r>
              <a:rPr lang="en-US" b="1" dirty="0" smtClean="0">
                <a:latin typeface="Calibri" charset="0"/>
              </a:rPr>
              <a:t>Aquarius Radiometer Salinity error vs</a:t>
            </a:r>
            <a:r>
              <a:rPr lang="en-US" b="1" dirty="0">
                <a:latin typeface="Calibri" charset="0"/>
              </a:rPr>
              <a:t>.</a:t>
            </a:r>
            <a:r>
              <a:rPr lang="en-US" b="1" dirty="0" smtClean="0">
                <a:latin typeface="Calibri" charset="0"/>
              </a:rPr>
              <a:t> SWH</a:t>
            </a:r>
          </a:p>
          <a:p>
            <a:pPr algn="ctr" eaLnBrk="1" hangingPunct="1"/>
            <a:r>
              <a:rPr lang="en-US" b="1" dirty="0" smtClean="0">
                <a:latin typeface="Calibri" charset="0"/>
              </a:rPr>
              <a:t>(17 weeks</a:t>
            </a:r>
            <a:r>
              <a:rPr lang="en-US" b="1" dirty="0">
                <a:latin typeface="Calibri" charset="0"/>
              </a:rPr>
              <a:t>; Day 240</a:t>
            </a:r>
            <a:r>
              <a:rPr lang="en-US" b="1" dirty="0" smtClean="0">
                <a:latin typeface="Calibri" charset="0"/>
              </a:rPr>
              <a:t>-362) </a:t>
            </a:r>
            <a:r>
              <a:rPr lang="en-US" b="1" dirty="0">
                <a:latin typeface="Calibri" charset="0"/>
              </a:rPr>
              <a:t>; </a:t>
            </a:r>
            <a:r>
              <a:rPr lang="en-US" b="1" dirty="0" smtClean="0">
                <a:latin typeface="Calibri" charset="0"/>
              </a:rPr>
              <a:t>X-axis=</a:t>
            </a:r>
            <a:r>
              <a:rPr lang="en-US" b="1" dirty="0">
                <a:latin typeface="Calibri" charset="0"/>
              </a:rPr>
              <a:t>NCEP </a:t>
            </a:r>
            <a:r>
              <a:rPr lang="en-US" b="1" dirty="0" smtClean="0">
                <a:latin typeface="Calibri" charset="0"/>
              </a:rPr>
              <a:t>wind; </a:t>
            </a:r>
            <a:r>
              <a:rPr lang="en-US" b="1" dirty="0" err="1" smtClean="0">
                <a:latin typeface="Calibri" charset="0"/>
              </a:rPr>
              <a:t>Ver</a:t>
            </a:r>
            <a:r>
              <a:rPr lang="en-US" b="1" dirty="0" smtClean="0">
                <a:latin typeface="Calibri" charset="0"/>
              </a:rPr>
              <a:t> 1.2.3; DESC; OUTER BEAM</a:t>
            </a:r>
            <a:endParaRPr lang="fr-FR" b="1" dirty="0">
              <a:latin typeface="Calibri" charset="0"/>
            </a:endParaRPr>
          </a:p>
        </p:txBody>
      </p:sp>
      <p:sp>
        <p:nvSpPr>
          <p:cNvPr id="40964" name="Footer Placeholder 4"/>
          <p:cNvSpPr>
            <a:spLocks noGrp="1"/>
          </p:cNvSpPr>
          <p:nvPr>
            <p:ph type="ftr" sz="quarter" idx="11"/>
          </p:nvPr>
        </p:nvSpPr>
        <p:spPr>
          <a:noFill/>
        </p:spPr>
        <p:txBody>
          <a:bodyPr/>
          <a:lstStyle/>
          <a:p>
            <a:r>
              <a:rPr lang="en-US" smtClean="0"/>
              <a:t>Aq Cal/Val, March 2012</a:t>
            </a:r>
            <a:endParaRPr lang="en-US"/>
          </a:p>
        </p:txBody>
      </p:sp>
      <p:sp>
        <p:nvSpPr>
          <p:cNvPr id="10" name="TextBox 9"/>
          <p:cNvSpPr txBox="1"/>
          <p:nvPr/>
        </p:nvSpPr>
        <p:spPr>
          <a:xfrm>
            <a:off x="7055965" y="2353270"/>
            <a:ext cx="1707035" cy="923330"/>
          </a:xfrm>
          <a:prstGeom prst="rect">
            <a:avLst/>
          </a:prstGeom>
          <a:noFill/>
        </p:spPr>
        <p:txBody>
          <a:bodyPr wrap="square" rtlCol="0">
            <a:spAutoFit/>
          </a:bodyPr>
          <a:lstStyle/>
          <a:p>
            <a:r>
              <a:rPr lang="en-US" dirty="0" smtClean="0"/>
              <a:t>Residual Salinity</a:t>
            </a:r>
          </a:p>
          <a:p>
            <a:r>
              <a:rPr lang="en-US" dirty="0" smtClean="0"/>
              <a:t>with respect to HYCOM</a:t>
            </a:r>
            <a:endParaRPr lang="en-US" dirty="0"/>
          </a:p>
        </p:txBody>
      </p:sp>
      <p:sp>
        <p:nvSpPr>
          <p:cNvPr id="19" name="TextBox 18"/>
          <p:cNvSpPr txBox="1"/>
          <p:nvPr/>
        </p:nvSpPr>
        <p:spPr>
          <a:xfrm>
            <a:off x="4688194" y="5477470"/>
            <a:ext cx="3389006" cy="923330"/>
          </a:xfrm>
          <a:prstGeom prst="rect">
            <a:avLst/>
          </a:prstGeom>
          <a:noFill/>
        </p:spPr>
        <p:txBody>
          <a:bodyPr wrap="square" rtlCol="0">
            <a:spAutoFit/>
          </a:bodyPr>
          <a:lstStyle/>
          <a:p>
            <a:r>
              <a:rPr lang="en-US" b="1" dirty="0" smtClean="0">
                <a:solidFill>
                  <a:srgbClr val="FF0000"/>
                </a:solidFill>
              </a:rPr>
              <a:t>Long-waves lead to salinity anomaly – low for low seas, high for high seas</a:t>
            </a:r>
          </a:p>
        </p:txBody>
      </p:sp>
      <p:sp>
        <p:nvSpPr>
          <p:cNvPr id="9" name="TextBox 8"/>
          <p:cNvSpPr txBox="1"/>
          <p:nvPr/>
        </p:nvSpPr>
        <p:spPr>
          <a:xfrm>
            <a:off x="7055965" y="2408872"/>
            <a:ext cx="1707035" cy="1477328"/>
          </a:xfrm>
          <a:prstGeom prst="rect">
            <a:avLst/>
          </a:prstGeom>
          <a:solidFill>
            <a:schemeClr val="bg1"/>
          </a:solidFill>
          <a:ln w="28575">
            <a:solidFill>
              <a:schemeClr val="tx1"/>
            </a:solidFill>
          </a:ln>
        </p:spPr>
        <p:txBody>
          <a:bodyPr wrap="square" rtlCol="0">
            <a:spAutoFit/>
          </a:bodyPr>
          <a:lstStyle/>
          <a:p>
            <a:r>
              <a:rPr lang="en-US" dirty="0" smtClean="0"/>
              <a:t>Residual Salinity</a:t>
            </a:r>
          </a:p>
          <a:p>
            <a:r>
              <a:rPr lang="en-US" dirty="0" smtClean="0"/>
              <a:t>taken with respect to HYCOM model SSS</a:t>
            </a:r>
            <a:endParaRPr lang="en-US" dirty="0"/>
          </a:p>
        </p:txBody>
      </p:sp>
      <p:sp>
        <p:nvSpPr>
          <p:cNvPr id="11" name="Rectangle 10"/>
          <p:cNvSpPr/>
          <p:nvPr/>
        </p:nvSpPr>
        <p:spPr>
          <a:xfrm>
            <a:off x="3276600" y="2133600"/>
            <a:ext cx="304800" cy="250567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33400" y="838200"/>
            <a:ext cx="777240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ZoneTexte 4"/>
          <p:cNvSpPr txBox="1">
            <a:spLocks noChangeArrowheads="1"/>
          </p:cNvSpPr>
          <p:nvPr/>
        </p:nvSpPr>
        <p:spPr bwMode="auto">
          <a:xfrm>
            <a:off x="785813" y="152400"/>
            <a:ext cx="7786687" cy="646331"/>
          </a:xfrm>
          <a:prstGeom prst="rect">
            <a:avLst/>
          </a:prstGeom>
          <a:noFill/>
          <a:ln w="9525">
            <a:noFill/>
            <a:miter lim="800000"/>
            <a:headEnd/>
            <a:tailEnd/>
          </a:ln>
        </p:spPr>
        <p:txBody>
          <a:bodyPr>
            <a:prstTxWarp prst="textNoShape">
              <a:avLst/>
            </a:prstTxWarp>
            <a:spAutoFit/>
          </a:bodyPr>
          <a:lstStyle/>
          <a:p>
            <a:pPr algn="ctr" eaLnBrk="1" hangingPunct="1"/>
            <a:r>
              <a:rPr lang="en-US" b="1" dirty="0" smtClean="0">
                <a:latin typeface="Calibri" charset="0"/>
              </a:rPr>
              <a:t>Aquarius </a:t>
            </a:r>
            <a:r>
              <a:rPr lang="en-US" b="1" dirty="0" err="1" smtClean="0">
                <a:latin typeface="Calibri" charset="0"/>
              </a:rPr>
              <a:t>Scatterometer</a:t>
            </a:r>
            <a:r>
              <a:rPr lang="en-US" b="1" dirty="0" smtClean="0">
                <a:latin typeface="Calibri" charset="0"/>
              </a:rPr>
              <a:t> Wind </a:t>
            </a:r>
            <a:r>
              <a:rPr lang="en-US" b="1" dirty="0">
                <a:latin typeface="Calibri" charset="0"/>
              </a:rPr>
              <a:t>vs. significant wave height</a:t>
            </a:r>
          </a:p>
          <a:p>
            <a:pPr algn="ctr" eaLnBrk="1" hangingPunct="1"/>
            <a:r>
              <a:rPr lang="en-US" b="1" dirty="0" smtClean="0">
                <a:latin typeface="Calibri" charset="0"/>
              </a:rPr>
              <a:t>(17 weeks</a:t>
            </a:r>
            <a:r>
              <a:rPr lang="en-US" b="1" dirty="0">
                <a:latin typeface="Calibri" charset="0"/>
              </a:rPr>
              <a:t>; Day 240</a:t>
            </a:r>
            <a:r>
              <a:rPr lang="en-US" b="1" dirty="0" smtClean="0">
                <a:latin typeface="Calibri" charset="0"/>
              </a:rPr>
              <a:t>-362) </a:t>
            </a:r>
            <a:r>
              <a:rPr lang="en-US" b="1" dirty="0">
                <a:latin typeface="Calibri" charset="0"/>
              </a:rPr>
              <a:t>; </a:t>
            </a:r>
            <a:r>
              <a:rPr lang="en-US" b="1" dirty="0" smtClean="0">
                <a:latin typeface="Calibri" charset="0"/>
              </a:rPr>
              <a:t>X-axis=</a:t>
            </a:r>
            <a:r>
              <a:rPr lang="en-US" b="1" dirty="0">
                <a:latin typeface="Calibri" charset="0"/>
              </a:rPr>
              <a:t>NCEP </a:t>
            </a:r>
            <a:r>
              <a:rPr lang="en-US" b="1" dirty="0" smtClean="0">
                <a:latin typeface="Calibri" charset="0"/>
              </a:rPr>
              <a:t>wind; V1.2</a:t>
            </a:r>
            <a:endParaRPr lang="fr-FR" b="1" dirty="0">
              <a:latin typeface="Calibri" charset="0"/>
            </a:endParaRPr>
          </a:p>
        </p:txBody>
      </p:sp>
      <p:sp>
        <p:nvSpPr>
          <p:cNvPr id="40964" name="Footer Placeholder 4"/>
          <p:cNvSpPr>
            <a:spLocks noGrp="1"/>
          </p:cNvSpPr>
          <p:nvPr>
            <p:ph type="ftr" sz="quarter" idx="11"/>
          </p:nvPr>
        </p:nvSpPr>
        <p:spPr>
          <a:noFill/>
        </p:spPr>
        <p:txBody>
          <a:bodyPr/>
          <a:lstStyle/>
          <a:p>
            <a:r>
              <a:rPr lang="en-US" smtClean="0"/>
              <a:t>OSST 2012</a:t>
            </a:r>
            <a:endParaRPr lang="en-US"/>
          </a:p>
        </p:txBody>
      </p:sp>
      <p:sp>
        <p:nvSpPr>
          <p:cNvPr id="10" name="TextBox 9"/>
          <p:cNvSpPr txBox="1"/>
          <p:nvPr/>
        </p:nvSpPr>
        <p:spPr>
          <a:xfrm>
            <a:off x="7373691" y="1828800"/>
            <a:ext cx="1455033" cy="646331"/>
          </a:xfrm>
          <a:prstGeom prst="rect">
            <a:avLst/>
          </a:prstGeom>
          <a:noFill/>
        </p:spPr>
        <p:txBody>
          <a:bodyPr wrap="none" rtlCol="0">
            <a:spAutoFit/>
          </a:bodyPr>
          <a:lstStyle/>
          <a:p>
            <a:r>
              <a:rPr lang="en-US" dirty="0" smtClean="0"/>
              <a:t>OUTER BEAM</a:t>
            </a:r>
          </a:p>
          <a:p>
            <a:r>
              <a:rPr lang="en-US" dirty="0" err="1" smtClean="0"/>
              <a:t>θ</a:t>
            </a:r>
            <a:r>
              <a:rPr lang="en-US" dirty="0" smtClean="0"/>
              <a:t>  = 46 deg.</a:t>
            </a:r>
            <a:endParaRPr lang="en-US" dirty="0"/>
          </a:p>
        </p:txBody>
      </p:sp>
      <p:sp>
        <p:nvSpPr>
          <p:cNvPr id="14" name="TextBox 13"/>
          <p:cNvSpPr txBox="1"/>
          <p:nvPr/>
        </p:nvSpPr>
        <p:spPr>
          <a:xfrm>
            <a:off x="2819400" y="5987018"/>
            <a:ext cx="3343847" cy="369332"/>
          </a:xfrm>
          <a:prstGeom prst="rect">
            <a:avLst/>
          </a:prstGeom>
          <a:noFill/>
        </p:spPr>
        <p:txBody>
          <a:bodyPr wrap="none" rtlCol="0">
            <a:spAutoFit/>
          </a:bodyPr>
          <a:lstStyle/>
          <a:p>
            <a:r>
              <a:rPr lang="en-US" b="1" dirty="0" err="1" smtClean="0">
                <a:solidFill>
                  <a:srgbClr val="000000"/>
                </a:solidFill>
              </a:rPr>
              <a:t>Desc</a:t>
            </a:r>
            <a:r>
              <a:rPr lang="en-US" b="1" dirty="0" smtClean="0">
                <a:solidFill>
                  <a:srgbClr val="000000"/>
                </a:solidFill>
              </a:rPr>
              <a:t> Pass data, Galactic </a:t>
            </a:r>
            <a:r>
              <a:rPr lang="en-US" b="1" dirty="0" err="1" smtClean="0">
                <a:solidFill>
                  <a:srgbClr val="000000"/>
                </a:solidFill>
              </a:rPr>
              <a:t>refl</a:t>
            </a:r>
            <a:r>
              <a:rPr lang="en-US" b="1" dirty="0" smtClean="0">
                <a:solidFill>
                  <a:srgbClr val="000000"/>
                </a:solidFill>
              </a:rPr>
              <a:t> &lt; 1 K</a:t>
            </a:r>
            <a:endParaRPr lang="en-US" b="1" dirty="0">
              <a:solidFill>
                <a:srgbClr val="000000"/>
              </a:solidFill>
            </a:endParaRPr>
          </a:p>
        </p:txBody>
      </p:sp>
      <p:sp>
        <p:nvSpPr>
          <p:cNvPr id="19" name="TextBox 18"/>
          <p:cNvSpPr txBox="1"/>
          <p:nvPr/>
        </p:nvSpPr>
        <p:spPr>
          <a:xfrm>
            <a:off x="2590800" y="4583668"/>
            <a:ext cx="3967753" cy="646331"/>
          </a:xfrm>
          <a:prstGeom prst="rect">
            <a:avLst/>
          </a:prstGeom>
          <a:noFill/>
        </p:spPr>
        <p:txBody>
          <a:bodyPr wrap="none" rtlCol="0">
            <a:spAutoFit/>
          </a:bodyPr>
          <a:lstStyle/>
          <a:p>
            <a:r>
              <a:rPr lang="en-US" b="1" dirty="0" smtClean="0">
                <a:solidFill>
                  <a:srgbClr val="FF0000"/>
                </a:solidFill>
              </a:rPr>
              <a:t>Long-waves lead to wind speed error of</a:t>
            </a:r>
          </a:p>
          <a:p>
            <a:r>
              <a:rPr lang="en-US" b="1" dirty="0" smtClean="0">
                <a:solidFill>
                  <a:srgbClr val="FF0000"/>
                </a:solidFill>
              </a:rPr>
              <a:t>order when seas are exceedingly high </a:t>
            </a:r>
            <a:endParaRPr lang="en-US" b="1" dirty="0">
              <a:solidFill>
                <a:srgbClr val="FF0000"/>
              </a:solidFill>
            </a:endParaRPr>
          </a:p>
        </p:txBody>
      </p:sp>
      <p:pic>
        <p:nvPicPr>
          <p:cNvPr id="13" name="Picture 12" descr="outer_sssError_swh_4ms.png"/>
          <p:cNvPicPr>
            <a:picLocks noChangeAspect="1"/>
          </p:cNvPicPr>
          <p:nvPr/>
        </p:nvPicPr>
        <p:blipFill>
          <a:blip r:embed="rId3"/>
          <a:stretch>
            <a:fillRect/>
          </a:stretch>
        </p:blipFill>
        <p:spPr>
          <a:xfrm>
            <a:off x="1612971" y="1219200"/>
            <a:ext cx="5760720" cy="2468880"/>
          </a:xfrm>
          <a:prstGeom prst="rect">
            <a:avLst/>
          </a:prstGeom>
        </p:spPr>
      </p:pic>
      <p:pic>
        <p:nvPicPr>
          <p:cNvPr id="18" name="Picture 17" descr="outer_sssError_swh_7ms.png"/>
          <p:cNvPicPr>
            <a:picLocks noChangeAspect="1"/>
          </p:cNvPicPr>
          <p:nvPr/>
        </p:nvPicPr>
        <p:blipFill>
          <a:blip r:embed="rId4"/>
          <a:stretch>
            <a:fillRect/>
          </a:stretch>
        </p:blipFill>
        <p:spPr>
          <a:xfrm>
            <a:off x="1630682" y="3505200"/>
            <a:ext cx="5760718" cy="2468880"/>
          </a:xfrm>
          <a:prstGeom prst="rect">
            <a:avLst/>
          </a:prstGeom>
        </p:spPr>
      </p:pic>
      <p:sp>
        <p:nvSpPr>
          <p:cNvPr id="12" name="TextBox 11"/>
          <p:cNvSpPr txBox="1"/>
          <p:nvPr/>
        </p:nvSpPr>
        <p:spPr>
          <a:xfrm>
            <a:off x="7460367" y="3937337"/>
            <a:ext cx="1455033" cy="646331"/>
          </a:xfrm>
          <a:prstGeom prst="rect">
            <a:avLst/>
          </a:prstGeom>
          <a:noFill/>
        </p:spPr>
        <p:txBody>
          <a:bodyPr wrap="none" rtlCol="0">
            <a:spAutoFit/>
          </a:bodyPr>
          <a:lstStyle/>
          <a:p>
            <a:r>
              <a:rPr lang="en-US" dirty="0" smtClean="0"/>
              <a:t>OUTER BEAM</a:t>
            </a:r>
          </a:p>
          <a:p>
            <a:r>
              <a:rPr lang="en-US" dirty="0" err="1" smtClean="0"/>
              <a:t>θ</a:t>
            </a:r>
            <a:r>
              <a:rPr lang="en-US" dirty="0" smtClean="0"/>
              <a:t>  = 46 deg.</a:t>
            </a:r>
            <a:endParaRPr lang="en-US" dirty="0"/>
          </a:p>
        </p:txBody>
      </p:sp>
      <p:sp>
        <p:nvSpPr>
          <p:cNvPr id="15" name="TextBox 14"/>
          <p:cNvSpPr txBox="1"/>
          <p:nvPr/>
        </p:nvSpPr>
        <p:spPr>
          <a:xfrm>
            <a:off x="2438400" y="1524000"/>
            <a:ext cx="3153926" cy="369332"/>
          </a:xfrm>
          <a:prstGeom prst="rect">
            <a:avLst/>
          </a:prstGeom>
          <a:noFill/>
        </p:spPr>
        <p:txBody>
          <a:bodyPr wrap="none" rtlCol="0">
            <a:spAutoFit/>
          </a:bodyPr>
          <a:lstStyle/>
          <a:p>
            <a:r>
              <a:rPr lang="en-US" b="1" dirty="0" smtClean="0">
                <a:solidFill>
                  <a:srgbClr val="FF0000"/>
                </a:solidFill>
              </a:rPr>
              <a:t>0.35 </a:t>
            </a:r>
            <a:r>
              <a:rPr lang="en-US" b="1" dirty="0" err="1" smtClean="0">
                <a:solidFill>
                  <a:srgbClr val="FF0000"/>
                </a:solidFill>
              </a:rPr>
              <a:t>psu</a:t>
            </a:r>
            <a:r>
              <a:rPr lang="en-US" b="1" dirty="0" smtClean="0">
                <a:solidFill>
                  <a:srgbClr val="FF0000"/>
                </a:solidFill>
              </a:rPr>
              <a:t>/ 1m sea state change</a:t>
            </a:r>
            <a:endParaRPr lang="en-US" b="1" dirty="0">
              <a:solidFill>
                <a:srgbClr val="FF0000"/>
              </a:solidFill>
            </a:endParaRPr>
          </a:p>
        </p:txBody>
      </p:sp>
      <p:sp>
        <p:nvSpPr>
          <p:cNvPr id="16" name="TextBox 15"/>
          <p:cNvSpPr txBox="1"/>
          <p:nvPr/>
        </p:nvSpPr>
        <p:spPr>
          <a:xfrm>
            <a:off x="2514600" y="3821668"/>
            <a:ext cx="3153926" cy="369332"/>
          </a:xfrm>
          <a:prstGeom prst="rect">
            <a:avLst/>
          </a:prstGeom>
          <a:noFill/>
        </p:spPr>
        <p:txBody>
          <a:bodyPr wrap="none" rtlCol="0">
            <a:spAutoFit/>
          </a:bodyPr>
          <a:lstStyle/>
          <a:p>
            <a:r>
              <a:rPr lang="en-US" b="1" dirty="0" smtClean="0">
                <a:solidFill>
                  <a:srgbClr val="FF0000"/>
                </a:solidFill>
              </a:rPr>
              <a:t>0.21 </a:t>
            </a:r>
            <a:r>
              <a:rPr lang="en-US" b="1" dirty="0" err="1" smtClean="0">
                <a:solidFill>
                  <a:srgbClr val="FF0000"/>
                </a:solidFill>
              </a:rPr>
              <a:t>psu</a:t>
            </a:r>
            <a:r>
              <a:rPr lang="en-US" b="1" dirty="0" smtClean="0">
                <a:solidFill>
                  <a:srgbClr val="FF0000"/>
                </a:solidFill>
              </a:rPr>
              <a:t>/ 1m sea state change</a:t>
            </a:r>
            <a:endParaRPr lang="en-US" b="1" dirty="0">
              <a:solidFill>
                <a:srgbClr val="FF0000"/>
              </a:solidFill>
            </a:endParaRPr>
          </a:p>
        </p:txBody>
      </p:sp>
      <p:sp>
        <p:nvSpPr>
          <p:cNvPr id="17" name="Slide Number Placeholder 16"/>
          <p:cNvSpPr>
            <a:spLocks noGrp="1"/>
          </p:cNvSpPr>
          <p:nvPr>
            <p:ph type="sldNum" sz="quarter" idx="12"/>
          </p:nvPr>
        </p:nvSpPr>
        <p:spPr/>
        <p:txBody>
          <a:bodyPr/>
          <a:lstStyle/>
          <a:p>
            <a:fld id="{4FD4D91B-3299-3A41-A066-1EA1D6AA96C1}" type="slidenum">
              <a:rPr lang="en-US" smtClean="0"/>
              <a:pPr/>
              <a:t>17</a:t>
            </a:fld>
            <a:endParaRPr lang="en-US"/>
          </a:p>
        </p:txBody>
      </p:sp>
      <p:sp>
        <p:nvSpPr>
          <p:cNvPr id="20" name="TextBox 19"/>
          <p:cNvSpPr txBox="1"/>
          <p:nvPr/>
        </p:nvSpPr>
        <p:spPr>
          <a:xfrm>
            <a:off x="76200" y="3119735"/>
            <a:ext cx="1861958" cy="830997"/>
          </a:xfrm>
          <a:prstGeom prst="rect">
            <a:avLst/>
          </a:prstGeom>
          <a:noFill/>
        </p:spPr>
        <p:txBody>
          <a:bodyPr wrap="none" rtlCol="0">
            <a:spAutoFit/>
          </a:bodyPr>
          <a:lstStyle/>
          <a:p>
            <a:r>
              <a:rPr lang="en-US" sz="2400" b="1" dirty="0" smtClean="0"/>
              <a:t>DESCENDING</a:t>
            </a:r>
          </a:p>
          <a:p>
            <a:r>
              <a:rPr lang="en-US" sz="2400" b="1" dirty="0" smtClean="0"/>
              <a:t>V1.2</a:t>
            </a:r>
            <a:endParaRPr lang="en-US" sz="2400" b="1" dirty="0"/>
          </a:p>
        </p:txBody>
      </p:sp>
      <p:sp>
        <p:nvSpPr>
          <p:cNvPr id="21" name="TextBox 20"/>
          <p:cNvSpPr txBox="1"/>
          <p:nvPr/>
        </p:nvSpPr>
        <p:spPr>
          <a:xfrm>
            <a:off x="4105726" y="4648200"/>
            <a:ext cx="4352474" cy="646331"/>
          </a:xfrm>
          <a:prstGeom prst="rect">
            <a:avLst/>
          </a:prstGeom>
          <a:noFill/>
        </p:spPr>
        <p:txBody>
          <a:bodyPr wrap="none" rtlCol="0">
            <a:spAutoFit/>
          </a:bodyPr>
          <a:lstStyle/>
          <a:p>
            <a:r>
              <a:rPr lang="en-US" b="1" dirty="0" smtClean="0">
                <a:solidFill>
                  <a:srgbClr val="FF0000"/>
                </a:solidFill>
              </a:rPr>
              <a:t>Long-waves can lead to wind speed error of</a:t>
            </a:r>
          </a:p>
          <a:p>
            <a:r>
              <a:rPr lang="en-US" b="1" dirty="0" smtClean="0">
                <a:solidFill>
                  <a:srgbClr val="FF0000"/>
                </a:solidFill>
              </a:rPr>
              <a:t>order when seas are exceedingly high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Picture 19" descr="desc_4_B2.png"/>
          <p:cNvPicPr>
            <a:picLocks noChangeAspect="1"/>
          </p:cNvPicPr>
          <p:nvPr/>
        </p:nvPicPr>
        <p:blipFill>
          <a:blip r:embed="rId3"/>
          <a:stretch>
            <a:fillRect/>
          </a:stretch>
        </p:blipFill>
        <p:spPr>
          <a:xfrm>
            <a:off x="1517168" y="1219200"/>
            <a:ext cx="5874232" cy="2468880"/>
          </a:xfrm>
          <a:prstGeom prst="rect">
            <a:avLst/>
          </a:prstGeom>
        </p:spPr>
      </p:pic>
      <p:pic>
        <p:nvPicPr>
          <p:cNvPr id="17" name="Picture 16" descr="desc_7_B2.png"/>
          <p:cNvPicPr>
            <a:picLocks noChangeAspect="1"/>
          </p:cNvPicPr>
          <p:nvPr/>
        </p:nvPicPr>
        <p:blipFill>
          <a:blip r:embed="rId4"/>
          <a:stretch>
            <a:fillRect/>
          </a:stretch>
        </p:blipFill>
        <p:spPr>
          <a:xfrm>
            <a:off x="1524000" y="3550920"/>
            <a:ext cx="5965021" cy="2468880"/>
          </a:xfrm>
          <a:prstGeom prst="rect">
            <a:avLst/>
          </a:prstGeom>
        </p:spPr>
      </p:pic>
      <p:sp>
        <p:nvSpPr>
          <p:cNvPr id="40962" name="ZoneTexte 4"/>
          <p:cNvSpPr txBox="1">
            <a:spLocks noChangeArrowheads="1"/>
          </p:cNvSpPr>
          <p:nvPr/>
        </p:nvSpPr>
        <p:spPr bwMode="auto">
          <a:xfrm>
            <a:off x="785813" y="152400"/>
            <a:ext cx="7786687" cy="646331"/>
          </a:xfrm>
          <a:prstGeom prst="rect">
            <a:avLst/>
          </a:prstGeom>
          <a:noFill/>
          <a:ln w="9525">
            <a:noFill/>
            <a:miter lim="800000"/>
            <a:headEnd/>
            <a:tailEnd/>
          </a:ln>
        </p:spPr>
        <p:txBody>
          <a:bodyPr>
            <a:prstTxWarp prst="textNoShape">
              <a:avLst/>
            </a:prstTxWarp>
            <a:spAutoFit/>
          </a:bodyPr>
          <a:lstStyle/>
          <a:p>
            <a:pPr algn="ctr" eaLnBrk="1" hangingPunct="1"/>
            <a:r>
              <a:rPr lang="en-US" b="1" dirty="0" smtClean="0">
                <a:latin typeface="Calibri" charset="0"/>
              </a:rPr>
              <a:t>Aquarius </a:t>
            </a:r>
            <a:r>
              <a:rPr lang="en-US" b="1" dirty="0" err="1" smtClean="0">
                <a:latin typeface="Calibri" charset="0"/>
              </a:rPr>
              <a:t>Scatterometer</a:t>
            </a:r>
            <a:r>
              <a:rPr lang="en-US" b="1" dirty="0" smtClean="0">
                <a:latin typeface="Calibri" charset="0"/>
              </a:rPr>
              <a:t> Wind </a:t>
            </a:r>
            <a:r>
              <a:rPr lang="en-US" b="1" dirty="0">
                <a:latin typeface="Calibri" charset="0"/>
              </a:rPr>
              <a:t>vs. significant wave height</a:t>
            </a:r>
          </a:p>
          <a:p>
            <a:pPr algn="ctr" eaLnBrk="1" hangingPunct="1"/>
            <a:r>
              <a:rPr lang="en-US" b="1" dirty="0" smtClean="0">
                <a:latin typeface="Calibri" charset="0"/>
              </a:rPr>
              <a:t>(17 weeks</a:t>
            </a:r>
            <a:r>
              <a:rPr lang="en-US" b="1" dirty="0">
                <a:latin typeface="Calibri" charset="0"/>
              </a:rPr>
              <a:t>;</a:t>
            </a:r>
            <a:r>
              <a:rPr lang="en-US" b="1" dirty="0" smtClean="0">
                <a:latin typeface="Calibri" charset="0"/>
              </a:rPr>
              <a:t> Jan-Feb2012) </a:t>
            </a:r>
            <a:r>
              <a:rPr lang="en-US" b="1" dirty="0">
                <a:latin typeface="Calibri" charset="0"/>
              </a:rPr>
              <a:t>; </a:t>
            </a:r>
            <a:r>
              <a:rPr lang="en-US" b="1" dirty="0" smtClean="0">
                <a:latin typeface="Calibri" charset="0"/>
              </a:rPr>
              <a:t>X-axis=</a:t>
            </a:r>
            <a:r>
              <a:rPr lang="en-US" b="1" dirty="0">
                <a:latin typeface="Calibri" charset="0"/>
              </a:rPr>
              <a:t>NCEP </a:t>
            </a:r>
            <a:r>
              <a:rPr lang="en-US" b="1" dirty="0" smtClean="0">
                <a:latin typeface="Calibri" charset="0"/>
              </a:rPr>
              <a:t>wind; Ver. 1.3</a:t>
            </a:r>
            <a:endParaRPr lang="fr-FR" b="1" dirty="0">
              <a:latin typeface="Calibri" charset="0"/>
            </a:endParaRPr>
          </a:p>
        </p:txBody>
      </p:sp>
      <p:sp>
        <p:nvSpPr>
          <p:cNvPr id="40964" name="Footer Placeholder 4"/>
          <p:cNvSpPr>
            <a:spLocks noGrp="1"/>
          </p:cNvSpPr>
          <p:nvPr>
            <p:ph type="ftr" sz="quarter" idx="11"/>
          </p:nvPr>
        </p:nvSpPr>
        <p:spPr>
          <a:noFill/>
        </p:spPr>
        <p:txBody>
          <a:bodyPr/>
          <a:lstStyle/>
          <a:p>
            <a:r>
              <a:rPr lang="en-US" smtClean="0"/>
              <a:t>Aq Cal/Val, March 2012</a:t>
            </a:r>
            <a:endParaRPr lang="en-US"/>
          </a:p>
        </p:txBody>
      </p:sp>
      <p:sp>
        <p:nvSpPr>
          <p:cNvPr id="10" name="TextBox 9"/>
          <p:cNvSpPr txBox="1"/>
          <p:nvPr/>
        </p:nvSpPr>
        <p:spPr>
          <a:xfrm>
            <a:off x="7373691" y="1828800"/>
            <a:ext cx="1455033" cy="646331"/>
          </a:xfrm>
          <a:prstGeom prst="rect">
            <a:avLst/>
          </a:prstGeom>
          <a:noFill/>
        </p:spPr>
        <p:txBody>
          <a:bodyPr wrap="none" rtlCol="0">
            <a:spAutoFit/>
          </a:bodyPr>
          <a:lstStyle/>
          <a:p>
            <a:r>
              <a:rPr lang="en-US" dirty="0" smtClean="0"/>
              <a:t>OUTER BEAM</a:t>
            </a:r>
          </a:p>
          <a:p>
            <a:r>
              <a:rPr lang="en-US" dirty="0" err="1" smtClean="0"/>
              <a:t>θ</a:t>
            </a:r>
            <a:r>
              <a:rPr lang="en-US" dirty="0" smtClean="0"/>
              <a:t>  = 46 deg.</a:t>
            </a:r>
            <a:endParaRPr lang="en-US" dirty="0"/>
          </a:p>
        </p:txBody>
      </p:sp>
      <p:sp>
        <p:nvSpPr>
          <p:cNvPr id="14" name="TextBox 13"/>
          <p:cNvSpPr txBox="1"/>
          <p:nvPr/>
        </p:nvSpPr>
        <p:spPr>
          <a:xfrm>
            <a:off x="2819400" y="5987018"/>
            <a:ext cx="3343847" cy="369332"/>
          </a:xfrm>
          <a:prstGeom prst="rect">
            <a:avLst/>
          </a:prstGeom>
          <a:noFill/>
        </p:spPr>
        <p:txBody>
          <a:bodyPr wrap="none" rtlCol="0">
            <a:spAutoFit/>
          </a:bodyPr>
          <a:lstStyle/>
          <a:p>
            <a:r>
              <a:rPr lang="en-US" b="1" dirty="0" err="1" smtClean="0">
                <a:solidFill>
                  <a:srgbClr val="000000"/>
                </a:solidFill>
              </a:rPr>
              <a:t>Desc</a:t>
            </a:r>
            <a:r>
              <a:rPr lang="en-US" b="1" dirty="0" smtClean="0">
                <a:solidFill>
                  <a:srgbClr val="000000"/>
                </a:solidFill>
              </a:rPr>
              <a:t> Pass data, Galactic </a:t>
            </a:r>
            <a:r>
              <a:rPr lang="en-US" b="1" dirty="0" err="1" smtClean="0">
                <a:solidFill>
                  <a:srgbClr val="000000"/>
                </a:solidFill>
              </a:rPr>
              <a:t>refl</a:t>
            </a:r>
            <a:r>
              <a:rPr lang="en-US" b="1" dirty="0" smtClean="0">
                <a:solidFill>
                  <a:srgbClr val="000000"/>
                </a:solidFill>
              </a:rPr>
              <a:t> &lt; 1 K</a:t>
            </a:r>
            <a:endParaRPr lang="en-US" b="1" dirty="0">
              <a:solidFill>
                <a:srgbClr val="000000"/>
              </a:solidFill>
            </a:endParaRPr>
          </a:p>
        </p:txBody>
      </p:sp>
      <p:sp>
        <p:nvSpPr>
          <p:cNvPr id="12" name="TextBox 11"/>
          <p:cNvSpPr txBox="1"/>
          <p:nvPr/>
        </p:nvSpPr>
        <p:spPr>
          <a:xfrm>
            <a:off x="7460367" y="3937337"/>
            <a:ext cx="1455033" cy="646331"/>
          </a:xfrm>
          <a:prstGeom prst="rect">
            <a:avLst/>
          </a:prstGeom>
          <a:noFill/>
        </p:spPr>
        <p:txBody>
          <a:bodyPr wrap="none" rtlCol="0">
            <a:spAutoFit/>
          </a:bodyPr>
          <a:lstStyle/>
          <a:p>
            <a:r>
              <a:rPr lang="en-US" dirty="0" smtClean="0"/>
              <a:t>OUTER BEAM</a:t>
            </a:r>
          </a:p>
          <a:p>
            <a:r>
              <a:rPr lang="en-US" dirty="0" err="1" smtClean="0"/>
              <a:t>θ</a:t>
            </a:r>
            <a:r>
              <a:rPr lang="en-US" dirty="0" smtClean="0"/>
              <a:t>  = 46 deg.</a:t>
            </a:r>
            <a:endParaRPr lang="en-US" dirty="0"/>
          </a:p>
        </p:txBody>
      </p:sp>
      <p:sp>
        <p:nvSpPr>
          <p:cNvPr id="15" name="TextBox 14"/>
          <p:cNvSpPr txBox="1"/>
          <p:nvPr/>
        </p:nvSpPr>
        <p:spPr>
          <a:xfrm>
            <a:off x="2438400" y="1524000"/>
            <a:ext cx="2960065" cy="369332"/>
          </a:xfrm>
          <a:prstGeom prst="rect">
            <a:avLst/>
          </a:prstGeom>
          <a:noFill/>
        </p:spPr>
        <p:txBody>
          <a:bodyPr wrap="none" rtlCol="0">
            <a:spAutoFit/>
          </a:bodyPr>
          <a:lstStyle/>
          <a:p>
            <a:r>
              <a:rPr lang="en-US" b="1" dirty="0" smtClean="0">
                <a:solidFill>
                  <a:srgbClr val="FF0000"/>
                </a:solidFill>
              </a:rPr>
              <a:t>0.1 </a:t>
            </a:r>
            <a:r>
              <a:rPr lang="en-US" b="1" dirty="0" err="1" smtClean="0">
                <a:solidFill>
                  <a:srgbClr val="FF0000"/>
                </a:solidFill>
              </a:rPr>
              <a:t>psu</a:t>
            </a:r>
            <a:r>
              <a:rPr lang="en-US" b="1" dirty="0" smtClean="0">
                <a:solidFill>
                  <a:srgbClr val="FF0000"/>
                </a:solidFill>
              </a:rPr>
              <a:t>/ 1m sea state change</a:t>
            </a:r>
            <a:endParaRPr lang="en-US" b="1" dirty="0">
              <a:solidFill>
                <a:srgbClr val="FF0000"/>
              </a:solidFill>
            </a:endParaRPr>
          </a:p>
        </p:txBody>
      </p:sp>
      <p:sp>
        <p:nvSpPr>
          <p:cNvPr id="16" name="TextBox 15"/>
          <p:cNvSpPr txBox="1"/>
          <p:nvPr/>
        </p:nvSpPr>
        <p:spPr>
          <a:xfrm>
            <a:off x="2514600" y="3821668"/>
            <a:ext cx="3192025" cy="369332"/>
          </a:xfrm>
          <a:prstGeom prst="rect">
            <a:avLst/>
          </a:prstGeom>
          <a:noFill/>
        </p:spPr>
        <p:txBody>
          <a:bodyPr wrap="none" rtlCol="0">
            <a:spAutoFit/>
          </a:bodyPr>
          <a:lstStyle/>
          <a:p>
            <a:r>
              <a:rPr lang="en-US" b="1" dirty="0" smtClean="0">
                <a:solidFill>
                  <a:srgbClr val="FF0000"/>
                </a:solidFill>
              </a:rPr>
              <a:t>&lt;0.1 </a:t>
            </a:r>
            <a:r>
              <a:rPr lang="en-US" b="1" dirty="0" err="1" smtClean="0">
                <a:solidFill>
                  <a:srgbClr val="FF0000"/>
                </a:solidFill>
              </a:rPr>
              <a:t>psu</a:t>
            </a:r>
            <a:r>
              <a:rPr lang="en-US" b="1" dirty="0" smtClean="0">
                <a:solidFill>
                  <a:srgbClr val="FF0000"/>
                </a:solidFill>
              </a:rPr>
              <a:t>/ 1m sea state change</a:t>
            </a:r>
            <a:endParaRPr lang="en-US" b="1" dirty="0">
              <a:solidFill>
                <a:srgbClr val="FF0000"/>
              </a:solidFill>
            </a:endParaRPr>
          </a:p>
        </p:txBody>
      </p:sp>
      <p:sp>
        <p:nvSpPr>
          <p:cNvPr id="21" name="TextBox 20"/>
          <p:cNvSpPr txBox="1"/>
          <p:nvPr/>
        </p:nvSpPr>
        <p:spPr>
          <a:xfrm>
            <a:off x="228600" y="3124200"/>
            <a:ext cx="1861958" cy="830997"/>
          </a:xfrm>
          <a:prstGeom prst="rect">
            <a:avLst/>
          </a:prstGeom>
          <a:noFill/>
        </p:spPr>
        <p:txBody>
          <a:bodyPr wrap="none" rtlCol="0">
            <a:spAutoFit/>
          </a:bodyPr>
          <a:lstStyle/>
          <a:p>
            <a:r>
              <a:rPr lang="en-US" sz="2400" b="1" dirty="0" smtClean="0"/>
              <a:t>DESCENDING</a:t>
            </a:r>
          </a:p>
          <a:p>
            <a:r>
              <a:rPr lang="en-US" sz="2400" b="1" dirty="0" smtClean="0"/>
              <a:t>V1.3</a:t>
            </a:r>
            <a:endParaRPr lang="en-US" sz="2400" b="1" dirty="0"/>
          </a:p>
        </p:txBody>
      </p:sp>
      <p:sp>
        <p:nvSpPr>
          <p:cNvPr id="13" name="TextBox 12"/>
          <p:cNvSpPr txBox="1"/>
          <p:nvPr/>
        </p:nvSpPr>
        <p:spPr>
          <a:xfrm>
            <a:off x="4617025" y="4964668"/>
            <a:ext cx="2698175" cy="369332"/>
          </a:xfrm>
          <a:prstGeom prst="rect">
            <a:avLst/>
          </a:prstGeom>
          <a:noFill/>
        </p:spPr>
        <p:txBody>
          <a:bodyPr wrap="none" rtlCol="0">
            <a:spAutoFit/>
          </a:bodyPr>
          <a:lstStyle/>
          <a:p>
            <a:r>
              <a:rPr lang="en-US" b="1" dirty="0" smtClean="0">
                <a:solidFill>
                  <a:srgbClr val="FF0000"/>
                </a:solidFill>
              </a:rPr>
              <a:t>Substantial improvements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asc_4_B2.png"/>
          <p:cNvPicPr>
            <a:picLocks noChangeAspect="1"/>
          </p:cNvPicPr>
          <p:nvPr/>
        </p:nvPicPr>
        <p:blipFill>
          <a:blip r:embed="rId3"/>
          <a:stretch>
            <a:fillRect/>
          </a:stretch>
        </p:blipFill>
        <p:spPr>
          <a:xfrm>
            <a:off x="1600200" y="1219200"/>
            <a:ext cx="5874232" cy="2468880"/>
          </a:xfrm>
          <a:prstGeom prst="rect">
            <a:avLst/>
          </a:prstGeom>
        </p:spPr>
      </p:pic>
      <p:pic>
        <p:nvPicPr>
          <p:cNvPr id="18" name="Picture 17" descr="asc_7_B2.png"/>
          <p:cNvPicPr>
            <a:picLocks noChangeAspect="1"/>
          </p:cNvPicPr>
          <p:nvPr/>
        </p:nvPicPr>
        <p:blipFill>
          <a:blip r:embed="rId4"/>
          <a:stretch>
            <a:fillRect/>
          </a:stretch>
        </p:blipFill>
        <p:spPr>
          <a:xfrm>
            <a:off x="1590423" y="3550920"/>
            <a:ext cx="5783268" cy="2468880"/>
          </a:xfrm>
          <a:prstGeom prst="rect">
            <a:avLst/>
          </a:prstGeom>
        </p:spPr>
      </p:pic>
      <p:sp>
        <p:nvSpPr>
          <p:cNvPr id="40962" name="ZoneTexte 4"/>
          <p:cNvSpPr txBox="1">
            <a:spLocks noChangeArrowheads="1"/>
          </p:cNvSpPr>
          <p:nvPr/>
        </p:nvSpPr>
        <p:spPr bwMode="auto">
          <a:xfrm>
            <a:off x="785813" y="152400"/>
            <a:ext cx="7786687" cy="646331"/>
          </a:xfrm>
          <a:prstGeom prst="rect">
            <a:avLst/>
          </a:prstGeom>
          <a:noFill/>
          <a:ln w="9525">
            <a:noFill/>
            <a:miter lim="800000"/>
            <a:headEnd/>
            <a:tailEnd/>
          </a:ln>
        </p:spPr>
        <p:txBody>
          <a:bodyPr>
            <a:prstTxWarp prst="textNoShape">
              <a:avLst/>
            </a:prstTxWarp>
            <a:spAutoFit/>
          </a:bodyPr>
          <a:lstStyle/>
          <a:p>
            <a:pPr algn="ctr" eaLnBrk="1" hangingPunct="1"/>
            <a:r>
              <a:rPr lang="en-US" b="1" dirty="0" smtClean="0">
                <a:latin typeface="Calibri" charset="0"/>
              </a:rPr>
              <a:t>Aquarius </a:t>
            </a:r>
            <a:r>
              <a:rPr lang="en-US" b="1" dirty="0" err="1" smtClean="0">
                <a:latin typeface="Calibri" charset="0"/>
              </a:rPr>
              <a:t>Scatterometer</a:t>
            </a:r>
            <a:r>
              <a:rPr lang="en-US" b="1" dirty="0" smtClean="0">
                <a:latin typeface="Calibri" charset="0"/>
              </a:rPr>
              <a:t> Wind </a:t>
            </a:r>
            <a:r>
              <a:rPr lang="en-US" b="1" dirty="0">
                <a:latin typeface="Calibri" charset="0"/>
              </a:rPr>
              <a:t>vs. significant wave height</a:t>
            </a:r>
          </a:p>
          <a:p>
            <a:pPr algn="ctr" eaLnBrk="1" hangingPunct="1"/>
            <a:r>
              <a:rPr lang="en-US" b="1" dirty="0" smtClean="0">
                <a:latin typeface="Calibri" charset="0"/>
              </a:rPr>
              <a:t>(17 weeks</a:t>
            </a:r>
            <a:r>
              <a:rPr lang="en-US" b="1" dirty="0">
                <a:latin typeface="Calibri" charset="0"/>
              </a:rPr>
              <a:t>;</a:t>
            </a:r>
            <a:r>
              <a:rPr lang="en-US" b="1" dirty="0" smtClean="0">
                <a:latin typeface="Calibri" charset="0"/>
              </a:rPr>
              <a:t> Jan-Feb2012) </a:t>
            </a:r>
            <a:r>
              <a:rPr lang="en-US" b="1" dirty="0">
                <a:latin typeface="Calibri" charset="0"/>
              </a:rPr>
              <a:t>; </a:t>
            </a:r>
            <a:r>
              <a:rPr lang="en-US" b="1" dirty="0" smtClean="0">
                <a:latin typeface="Calibri" charset="0"/>
              </a:rPr>
              <a:t>X-axis=</a:t>
            </a:r>
            <a:r>
              <a:rPr lang="en-US" b="1" dirty="0">
                <a:latin typeface="Calibri" charset="0"/>
              </a:rPr>
              <a:t>NCEP </a:t>
            </a:r>
            <a:r>
              <a:rPr lang="en-US" b="1" dirty="0" smtClean="0">
                <a:latin typeface="Calibri" charset="0"/>
              </a:rPr>
              <a:t>wind; Ver. 1.3</a:t>
            </a:r>
            <a:endParaRPr lang="fr-FR" b="1" dirty="0">
              <a:latin typeface="Calibri" charset="0"/>
            </a:endParaRPr>
          </a:p>
        </p:txBody>
      </p:sp>
      <p:sp>
        <p:nvSpPr>
          <p:cNvPr id="40964" name="Footer Placeholder 4"/>
          <p:cNvSpPr>
            <a:spLocks noGrp="1"/>
          </p:cNvSpPr>
          <p:nvPr>
            <p:ph type="ftr" sz="quarter" idx="11"/>
          </p:nvPr>
        </p:nvSpPr>
        <p:spPr>
          <a:noFill/>
        </p:spPr>
        <p:txBody>
          <a:bodyPr/>
          <a:lstStyle/>
          <a:p>
            <a:r>
              <a:rPr lang="en-US" smtClean="0"/>
              <a:t>Aq Cal/Val, March 2012</a:t>
            </a:r>
            <a:endParaRPr lang="en-US"/>
          </a:p>
        </p:txBody>
      </p:sp>
      <p:sp>
        <p:nvSpPr>
          <p:cNvPr id="10" name="TextBox 9"/>
          <p:cNvSpPr txBox="1"/>
          <p:nvPr/>
        </p:nvSpPr>
        <p:spPr>
          <a:xfrm>
            <a:off x="7373691" y="1828800"/>
            <a:ext cx="1455033" cy="646331"/>
          </a:xfrm>
          <a:prstGeom prst="rect">
            <a:avLst/>
          </a:prstGeom>
          <a:noFill/>
        </p:spPr>
        <p:txBody>
          <a:bodyPr wrap="none" rtlCol="0">
            <a:spAutoFit/>
          </a:bodyPr>
          <a:lstStyle/>
          <a:p>
            <a:r>
              <a:rPr lang="en-US" dirty="0" smtClean="0"/>
              <a:t>OUTER BEAM</a:t>
            </a:r>
          </a:p>
          <a:p>
            <a:r>
              <a:rPr lang="en-US" dirty="0" err="1" smtClean="0"/>
              <a:t>θ</a:t>
            </a:r>
            <a:r>
              <a:rPr lang="en-US" dirty="0" smtClean="0"/>
              <a:t>  = 46 deg.</a:t>
            </a:r>
            <a:endParaRPr lang="en-US" dirty="0"/>
          </a:p>
        </p:txBody>
      </p:sp>
      <p:sp>
        <p:nvSpPr>
          <p:cNvPr id="14" name="TextBox 13"/>
          <p:cNvSpPr txBox="1"/>
          <p:nvPr/>
        </p:nvSpPr>
        <p:spPr>
          <a:xfrm>
            <a:off x="2819400" y="5987018"/>
            <a:ext cx="3264611" cy="369332"/>
          </a:xfrm>
          <a:prstGeom prst="rect">
            <a:avLst/>
          </a:prstGeom>
          <a:noFill/>
        </p:spPr>
        <p:txBody>
          <a:bodyPr wrap="none" rtlCol="0">
            <a:spAutoFit/>
          </a:bodyPr>
          <a:lstStyle/>
          <a:p>
            <a:r>
              <a:rPr lang="en-US" b="1" dirty="0" smtClean="0">
                <a:solidFill>
                  <a:srgbClr val="000000"/>
                </a:solidFill>
              </a:rPr>
              <a:t>ASC Pass data, Galactic </a:t>
            </a:r>
            <a:r>
              <a:rPr lang="en-US" b="1" dirty="0" err="1" smtClean="0">
                <a:solidFill>
                  <a:srgbClr val="000000"/>
                </a:solidFill>
              </a:rPr>
              <a:t>refl</a:t>
            </a:r>
            <a:r>
              <a:rPr lang="en-US" b="1" dirty="0" smtClean="0">
                <a:solidFill>
                  <a:srgbClr val="000000"/>
                </a:solidFill>
              </a:rPr>
              <a:t> &lt; 1 K</a:t>
            </a:r>
            <a:endParaRPr lang="en-US" b="1" dirty="0">
              <a:solidFill>
                <a:srgbClr val="000000"/>
              </a:solidFill>
            </a:endParaRPr>
          </a:p>
        </p:txBody>
      </p:sp>
      <p:sp>
        <p:nvSpPr>
          <p:cNvPr id="12" name="TextBox 11"/>
          <p:cNvSpPr txBox="1"/>
          <p:nvPr/>
        </p:nvSpPr>
        <p:spPr>
          <a:xfrm>
            <a:off x="7460367" y="3937337"/>
            <a:ext cx="1455033" cy="646331"/>
          </a:xfrm>
          <a:prstGeom prst="rect">
            <a:avLst/>
          </a:prstGeom>
          <a:noFill/>
        </p:spPr>
        <p:txBody>
          <a:bodyPr wrap="none" rtlCol="0">
            <a:spAutoFit/>
          </a:bodyPr>
          <a:lstStyle/>
          <a:p>
            <a:r>
              <a:rPr lang="en-US" dirty="0" smtClean="0"/>
              <a:t>OUTER BEAM</a:t>
            </a:r>
          </a:p>
          <a:p>
            <a:r>
              <a:rPr lang="en-US" dirty="0" err="1" smtClean="0"/>
              <a:t>θ</a:t>
            </a:r>
            <a:r>
              <a:rPr lang="en-US" dirty="0" smtClean="0"/>
              <a:t>  = 46 deg.</a:t>
            </a:r>
            <a:endParaRPr lang="en-US" dirty="0"/>
          </a:p>
        </p:txBody>
      </p:sp>
      <p:sp>
        <p:nvSpPr>
          <p:cNvPr id="15" name="TextBox 14"/>
          <p:cNvSpPr txBox="1"/>
          <p:nvPr/>
        </p:nvSpPr>
        <p:spPr>
          <a:xfrm>
            <a:off x="2438400" y="1524000"/>
            <a:ext cx="3075030" cy="369332"/>
          </a:xfrm>
          <a:prstGeom prst="rect">
            <a:avLst/>
          </a:prstGeom>
          <a:noFill/>
        </p:spPr>
        <p:txBody>
          <a:bodyPr wrap="none" rtlCol="0">
            <a:spAutoFit/>
          </a:bodyPr>
          <a:lstStyle/>
          <a:p>
            <a:r>
              <a:rPr lang="en-US" b="1" dirty="0" smtClean="0">
                <a:solidFill>
                  <a:srgbClr val="FF0000"/>
                </a:solidFill>
              </a:rPr>
              <a:t>&gt;0.1 </a:t>
            </a:r>
            <a:r>
              <a:rPr lang="en-US" b="1" dirty="0" err="1" smtClean="0">
                <a:solidFill>
                  <a:srgbClr val="FF0000"/>
                </a:solidFill>
              </a:rPr>
              <a:t>psu</a:t>
            </a:r>
            <a:r>
              <a:rPr lang="en-US" b="1" dirty="0" smtClean="0">
                <a:solidFill>
                  <a:srgbClr val="FF0000"/>
                </a:solidFill>
              </a:rPr>
              <a:t>/ 1m sea state change</a:t>
            </a:r>
            <a:endParaRPr lang="en-US" b="1" dirty="0">
              <a:solidFill>
                <a:srgbClr val="FF0000"/>
              </a:solidFill>
            </a:endParaRPr>
          </a:p>
        </p:txBody>
      </p:sp>
      <p:sp>
        <p:nvSpPr>
          <p:cNvPr id="16" name="TextBox 15"/>
          <p:cNvSpPr txBox="1"/>
          <p:nvPr/>
        </p:nvSpPr>
        <p:spPr>
          <a:xfrm>
            <a:off x="2514600" y="3821668"/>
            <a:ext cx="3075030" cy="369332"/>
          </a:xfrm>
          <a:prstGeom prst="rect">
            <a:avLst/>
          </a:prstGeom>
          <a:noFill/>
        </p:spPr>
        <p:txBody>
          <a:bodyPr wrap="none" rtlCol="0">
            <a:spAutoFit/>
          </a:bodyPr>
          <a:lstStyle/>
          <a:p>
            <a:r>
              <a:rPr lang="en-US" b="1" dirty="0" smtClean="0">
                <a:solidFill>
                  <a:srgbClr val="FF0000"/>
                </a:solidFill>
              </a:rPr>
              <a:t>~0.1 </a:t>
            </a:r>
            <a:r>
              <a:rPr lang="en-US" b="1" dirty="0" err="1" smtClean="0">
                <a:solidFill>
                  <a:srgbClr val="FF0000"/>
                </a:solidFill>
              </a:rPr>
              <a:t>psu</a:t>
            </a:r>
            <a:r>
              <a:rPr lang="en-US" b="1" dirty="0" smtClean="0">
                <a:solidFill>
                  <a:srgbClr val="FF0000"/>
                </a:solidFill>
              </a:rPr>
              <a:t>/ 1m sea state change</a:t>
            </a:r>
            <a:endParaRPr lang="en-US" b="1" dirty="0">
              <a:solidFill>
                <a:srgbClr val="FF0000"/>
              </a:solidFill>
            </a:endParaRPr>
          </a:p>
        </p:txBody>
      </p:sp>
      <p:sp>
        <p:nvSpPr>
          <p:cNvPr id="21" name="TextBox 20"/>
          <p:cNvSpPr txBox="1"/>
          <p:nvPr/>
        </p:nvSpPr>
        <p:spPr>
          <a:xfrm>
            <a:off x="228600" y="3124200"/>
            <a:ext cx="1961094" cy="954107"/>
          </a:xfrm>
          <a:prstGeom prst="rect">
            <a:avLst/>
          </a:prstGeom>
          <a:noFill/>
        </p:spPr>
        <p:txBody>
          <a:bodyPr wrap="none" rtlCol="0">
            <a:spAutoFit/>
          </a:bodyPr>
          <a:lstStyle/>
          <a:p>
            <a:r>
              <a:rPr lang="en-US" sz="2800" b="1" dirty="0" smtClean="0"/>
              <a:t>ASCENDING</a:t>
            </a:r>
          </a:p>
          <a:p>
            <a:r>
              <a:rPr lang="en-US" sz="2800" b="1" dirty="0" smtClean="0"/>
              <a:t>V1.3</a:t>
            </a:r>
            <a:endParaRPr lang="en-US" sz="2800" b="1" dirty="0"/>
          </a:p>
        </p:txBody>
      </p:sp>
      <p:sp>
        <p:nvSpPr>
          <p:cNvPr id="17" name="TextBox 16"/>
          <p:cNvSpPr txBox="1"/>
          <p:nvPr/>
        </p:nvSpPr>
        <p:spPr>
          <a:xfrm>
            <a:off x="5188047" y="2590800"/>
            <a:ext cx="1791927" cy="369332"/>
          </a:xfrm>
          <a:prstGeom prst="rect">
            <a:avLst/>
          </a:prstGeom>
          <a:noFill/>
        </p:spPr>
        <p:txBody>
          <a:bodyPr wrap="none" rtlCol="0">
            <a:spAutoFit/>
          </a:bodyPr>
          <a:lstStyle/>
          <a:p>
            <a:r>
              <a:rPr lang="en-US" b="1" dirty="0" smtClean="0">
                <a:solidFill>
                  <a:srgbClr val="FF0000"/>
                </a:solidFill>
              </a:rPr>
              <a:t>But not done yet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762000" y="94357"/>
            <a:ext cx="7924800" cy="5693866"/>
          </a:xfrm>
          <a:prstGeom prst="rect">
            <a:avLst/>
          </a:prstGeom>
          <a:noFill/>
          <a:ln w="9525">
            <a:noFill/>
            <a:miter lim="800000"/>
            <a:headEnd/>
            <a:tailEnd/>
          </a:ln>
        </p:spPr>
        <p:txBody>
          <a:bodyPr>
            <a:prstTxWarp prst="textNoShape">
              <a:avLst/>
            </a:prstTxWarp>
            <a:spAutoFit/>
          </a:bodyPr>
          <a:lstStyle/>
          <a:p>
            <a:pPr algn="ctr"/>
            <a:r>
              <a:rPr lang="en-US" sz="2400" b="1" dirty="0" smtClean="0">
                <a:solidFill>
                  <a:srgbClr val="0000FF"/>
                </a:solidFill>
              </a:rPr>
              <a:t>Some caveats and future work</a:t>
            </a:r>
            <a:endParaRPr lang="en-US" dirty="0" smtClean="0">
              <a:solidFill>
                <a:srgbClr val="0000FF"/>
              </a:solidFill>
            </a:endParaRPr>
          </a:p>
          <a:p>
            <a:endParaRPr lang="en-US" sz="2000" b="1" dirty="0" smtClean="0"/>
          </a:p>
          <a:p>
            <a:r>
              <a:rPr lang="en-US" sz="2000" b="1" dirty="0" smtClean="0"/>
              <a:t>Final Aquarius surface </a:t>
            </a:r>
            <a:r>
              <a:rPr lang="en-US" sz="2000" b="1" dirty="0" err="1" smtClean="0"/>
              <a:t>Tb_V</a:t>
            </a:r>
            <a:r>
              <a:rPr lang="en-US" sz="2000" b="1" dirty="0" smtClean="0"/>
              <a:t> and </a:t>
            </a:r>
            <a:r>
              <a:rPr lang="en-US" sz="2000" b="1" dirty="0" err="1" smtClean="0"/>
              <a:t>Tb_H</a:t>
            </a:r>
            <a:r>
              <a:rPr lang="en-US" sz="2000" b="1" dirty="0" smtClean="0"/>
              <a:t> are still being developed with issues such as reflected Galaxy and Faraday rotation correcting impacting these 2nd order ocean wave impact results (V1.4?)</a:t>
            </a:r>
          </a:p>
          <a:p>
            <a:pPr>
              <a:buFont typeface="Arial"/>
              <a:buChar char="•"/>
            </a:pPr>
            <a:r>
              <a:rPr lang="en-US" sz="2000" b="1" dirty="0" smtClean="0"/>
              <a:t>			ascending vs. descending results differ </a:t>
            </a:r>
          </a:p>
          <a:p>
            <a:pPr>
              <a:buFont typeface="Arial"/>
              <a:buChar char="•"/>
            </a:pPr>
            <a:r>
              <a:rPr lang="en-US" sz="2000" b="1" dirty="0" smtClean="0"/>
              <a:t>			time dependence</a:t>
            </a:r>
          </a:p>
          <a:p>
            <a:pPr>
              <a:buFont typeface="Arial"/>
              <a:buChar char="•"/>
            </a:pPr>
            <a:r>
              <a:rPr lang="en-US" sz="2000" b="1" dirty="0" smtClean="0"/>
              <a:t>			highest wind/wave environment are in coldest waters</a:t>
            </a:r>
          </a:p>
          <a:p>
            <a:pPr>
              <a:buFont typeface="Arial"/>
              <a:buChar char="•"/>
            </a:pPr>
            <a:r>
              <a:rPr lang="en-US" sz="2000" b="1" dirty="0" smtClean="0"/>
              <a:t>			SST-wave covariance</a:t>
            </a:r>
          </a:p>
          <a:p>
            <a:endParaRPr lang="en-US" sz="2000" b="1" dirty="0" smtClean="0"/>
          </a:p>
          <a:p>
            <a:r>
              <a:rPr lang="en-US" sz="2000" b="1" dirty="0" smtClean="0"/>
              <a:t>Fully exploit and document the certain benefit of using the </a:t>
            </a:r>
            <a:r>
              <a:rPr lang="en-US" sz="2000" b="1" dirty="0" err="1" smtClean="0"/>
              <a:t>scatterometer</a:t>
            </a:r>
            <a:r>
              <a:rPr lang="en-US" sz="2000" b="1" dirty="0" smtClean="0"/>
              <a:t> for SSS inversion</a:t>
            </a:r>
          </a:p>
          <a:p>
            <a:endParaRPr lang="en-US" sz="2000" b="1" dirty="0" smtClean="0"/>
          </a:p>
          <a:p>
            <a:r>
              <a:rPr lang="en-US" sz="2000" b="1" dirty="0" smtClean="0"/>
              <a:t>Further formal evaluation of the radiometer and radar data within a scattering/emission model + global wave field data</a:t>
            </a:r>
          </a:p>
          <a:p>
            <a:endParaRPr lang="en-US" sz="2000" b="1" dirty="0" smtClean="0"/>
          </a:p>
          <a:p>
            <a:r>
              <a:rPr lang="en-US" sz="2000" b="1" dirty="0" smtClean="0"/>
              <a:t>What wind model to use as a reference?   SSM/I != NCEP != ECMWF </a:t>
            </a:r>
          </a:p>
          <a:p>
            <a:endParaRPr lang="en-US" sz="2000" b="1" dirty="0" smtClean="0"/>
          </a:p>
        </p:txBody>
      </p:sp>
      <p:sp>
        <p:nvSpPr>
          <p:cNvPr id="3" name="Slide Number Placeholder 2"/>
          <p:cNvSpPr>
            <a:spLocks noGrp="1"/>
          </p:cNvSpPr>
          <p:nvPr>
            <p:ph type="sldNum" sz="quarter" idx="12"/>
          </p:nvPr>
        </p:nvSpPr>
        <p:spPr/>
        <p:txBody>
          <a:bodyPr/>
          <a:lstStyle/>
          <a:p>
            <a:fld id="{4FD4D91B-3299-3A41-A066-1EA1D6AA96C1}" type="slidenum">
              <a:rPr lang="en-US" smtClean="0"/>
              <a:pPr/>
              <a:t>20</a:t>
            </a:fld>
            <a:endParaRPr lang="en-US"/>
          </a:p>
        </p:txBody>
      </p:sp>
      <p:sp>
        <p:nvSpPr>
          <p:cNvPr id="4" name="Footer Placeholder 3"/>
          <p:cNvSpPr>
            <a:spLocks noGrp="1"/>
          </p:cNvSpPr>
          <p:nvPr>
            <p:ph type="ftr" sz="quarter" idx="11"/>
          </p:nvPr>
        </p:nvSpPr>
        <p:spPr/>
        <p:txBody>
          <a:bodyPr/>
          <a:lstStyle/>
          <a:p>
            <a:r>
              <a:rPr lang="en-US" smtClean="0"/>
              <a:t>OSST 2012</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4"/>
          <p:cNvSpPr txBox="1">
            <a:spLocks noChangeArrowheads="1"/>
          </p:cNvSpPr>
          <p:nvPr/>
        </p:nvSpPr>
        <p:spPr bwMode="auto">
          <a:xfrm>
            <a:off x="457200" y="196850"/>
            <a:ext cx="7786687" cy="641350"/>
          </a:xfrm>
          <a:prstGeom prst="rect">
            <a:avLst/>
          </a:prstGeom>
          <a:noFill/>
          <a:ln w="9525">
            <a:noFill/>
            <a:miter lim="800000"/>
            <a:headEnd/>
            <a:tailEnd/>
          </a:ln>
        </p:spPr>
        <p:txBody>
          <a:bodyPr>
            <a:prstTxWarp prst="textNoShape">
              <a:avLst/>
            </a:prstTxWarp>
            <a:spAutoFit/>
          </a:bodyPr>
          <a:lstStyle/>
          <a:p>
            <a:pPr algn="ctr" eaLnBrk="1" hangingPunct="1"/>
            <a:r>
              <a:rPr lang="en-US" sz="3600" b="1" dirty="0" smtClean="0">
                <a:latin typeface="Calibri" charset="0"/>
              </a:rPr>
              <a:t>Overview</a:t>
            </a:r>
            <a:endParaRPr lang="fr-FR" sz="3200" b="1" dirty="0">
              <a:latin typeface="Calibri" charset="0"/>
            </a:endParaRPr>
          </a:p>
        </p:txBody>
      </p:sp>
      <p:sp>
        <p:nvSpPr>
          <p:cNvPr id="5" name="Text Box 3"/>
          <p:cNvSpPr txBox="1">
            <a:spLocks noChangeArrowheads="1"/>
          </p:cNvSpPr>
          <p:nvPr/>
        </p:nvSpPr>
        <p:spPr bwMode="auto">
          <a:xfrm>
            <a:off x="685800" y="1039773"/>
            <a:ext cx="7543800" cy="4370427"/>
          </a:xfrm>
          <a:prstGeom prst="rect">
            <a:avLst/>
          </a:prstGeom>
          <a:noFill/>
          <a:ln w="9525">
            <a:noFill/>
            <a:miter lim="800000"/>
            <a:headEnd/>
            <a:tailEnd/>
          </a:ln>
        </p:spPr>
        <p:txBody>
          <a:bodyPr>
            <a:prstTxWarp prst="textNoShape">
              <a:avLst/>
            </a:prstTxWarp>
            <a:spAutoFit/>
          </a:bodyPr>
          <a:lstStyle/>
          <a:p>
            <a:pPr algn="ctr"/>
            <a:r>
              <a:rPr lang="en-US" sz="2000" b="1" dirty="0" smtClean="0"/>
              <a:t>Goal</a:t>
            </a:r>
            <a:r>
              <a:rPr lang="en-US" sz="2000" dirty="0" smtClean="0"/>
              <a:t> </a:t>
            </a:r>
          </a:p>
          <a:p>
            <a:endParaRPr lang="en-US" sz="2000" dirty="0" smtClean="0"/>
          </a:p>
          <a:p>
            <a:r>
              <a:rPr lang="en-US" sz="2000" dirty="0" smtClean="0"/>
              <a:t>Develop </a:t>
            </a:r>
            <a:r>
              <a:rPr lang="en-US" sz="2000" dirty="0"/>
              <a:t>and refine an empirical</a:t>
            </a:r>
            <a:r>
              <a:rPr lang="en-US" sz="2000" dirty="0" smtClean="0"/>
              <a:t> satellite salinity </a:t>
            </a:r>
            <a:r>
              <a:rPr lang="en-US" sz="2000" dirty="0"/>
              <a:t>correction for long wave impacts that augments</a:t>
            </a:r>
            <a:r>
              <a:rPr lang="en-US" sz="2000" dirty="0" smtClean="0"/>
              <a:t> the 1</a:t>
            </a:r>
            <a:r>
              <a:rPr lang="en-US" sz="2000" baseline="30000" dirty="0" smtClean="0"/>
              <a:t>st</a:t>
            </a:r>
            <a:r>
              <a:rPr lang="en-US" sz="2000" dirty="0" smtClean="0"/>
              <a:t> order roughness corrections made using NCEP winds</a:t>
            </a:r>
            <a:r>
              <a:rPr lang="en-US" sz="2000" dirty="0"/>
              <a:t>, Aquarius </a:t>
            </a:r>
            <a:r>
              <a:rPr lang="en-US" sz="2000" dirty="0" err="1" smtClean="0"/>
              <a:t>scatterometer</a:t>
            </a:r>
            <a:r>
              <a:rPr lang="en-US" sz="2000" dirty="0" smtClean="0"/>
              <a:t>, </a:t>
            </a:r>
            <a:r>
              <a:rPr lang="en-US" sz="2000" dirty="0"/>
              <a:t>or other</a:t>
            </a:r>
            <a:r>
              <a:rPr lang="en-US" sz="2000" dirty="0" smtClean="0"/>
              <a:t> ocean </a:t>
            </a:r>
            <a:r>
              <a:rPr lang="en-US" sz="2000" dirty="0"/>
              <a:t>roughness </a:t>
            </a:r>
            <a:r>
              <a:rPr lang="en-US" sz="2000" dirty="0" smtClean="0"/>
              <a:t>information</a:t>
            </a:r>
          </a:p>
          <a:p>
            <a:pPr algn="ctr"/>
            <a:r>
              <a:rPr lang="en-US" sz="2000" b="1" dirty="0" smtClean="0"/>
              <a:t>Approach</a:t>
            </a:r>
          </a:p>
          <a:p>
            <a:endParaRPr lang="en-US" sz="2000" dirty="0"/>
          </a:p>
          <a:p>
            <a:pPr>
              <a:buFont typeface="Arial" charset="0"/>
              <a:buChar char="•"/>
            </a:pPr>
            <a:r>
              <a:rPr lang="en-US" sz="2000" dirty="0" smtClean="0"/>
              <a:t>  </a:t>
            </a:r>
            <a:r>
              <a:rPr lang="en-US" sz="2000" dirty="0" err="1" smtClean="0"/>
              <a:t>Geolocate</a:t>
            </a:r>
            <a:r>
              <a:rPr lang="en-US" sz="2000" dirty="0" smtClean="0"/>
              <a:t> ancillary ocean wave data with each satellite data point </a:t>
            </a:r>
            <a:endParaRPr lang="en-US" sz="2000" dirty="0" smtClean="0">
              <a:solidFill>
                <a:srgbClr val="FF0000"/>
              </a:solidFill>
            </a:endParaRPr>
          </a:p>
          <a:p>
            <a:pPr>
              <a:buFont typeface="Arial" charset="0"/>
              <a:buChar char="•"/>
            </a:pPr>
            <a:r>
              <a:rPr lang="en-US" sz="2000" dirty="0" smtClean="0"/>
              <a:t>  Detect</a:t>
            </a:r>
            <a:r>
              <a:rPr lang="en-US" sz="2000" dirty="0"/>
              <a:t>, characterize, and quantify long-wave impacts</a:t>
            </a:r>
            <a:r>
              <a:rPr lang="en-US" sz="2000" dirty="0" smtClean="0"/>
              <a:t> seen in </a:t>
            </a:r>
            <a:r>
              <a:rPr lang="en-US" sz="2000" dirty="0"/>
              <a:t>the </a:t>
            </a:r>
            <a:r>
              <a:rPr lang="en-US" sz="2000" dirty="0" err="1"/>
              <a:t>scatterometer</a:t>
            </a:r>
            <a:r>
              <a:rPr lang="en-US" sz="2000" dirty="0"/>
              <a:t>, radiometer, and</a:t>
            </a:r>
            <a:r>
              <a:rPr lang="en-US" sz="2000" dirty="0" smtClean="0"/>
              <a:t> ultimately salinity</a:t>
            </a:r>
            <a:endParaRPr lang="en-US" sz="2000" dirty="0" smtClean="0">
              <a:solidFill>
                <a:srgbClr val="FF0000"/>
              </a:solidFill>
            </a:endParaRPr>
          </a:p>
          <a:p>
            <a:pPr>
              <a:buFont typeface="Arial" charset="0"/>
              <a:buChar char="•"/>
            </a:pPr>
            <a:r>
              <a:rPr lang="en-US" sz="2000" dirty="0" smtClean="0"/>
              <a:t>  Help implement </a:t>
            </a:r>
            <a:r>
              <a:rPr lang="en-US" sz="2000" dirty="0"/>
              <a:t>a point-by-point </a:t>
            </a:r>
            <a:r>
              <a:rPr lang="en-US" sz="2000" dirty="0" smtClean="0"/>
              <a:t>correction using operational wave model data</a:t>
            </a:r>
            <a:endParaRPr lang="en-US" sz="2000" dirty="0" smtClean="0">
              <a:solidFill>
                <a:srgbClr val="FF0000"/>
              </a:solidFill>
            </a:endParaRPr>
          </a:p>
          <a:p>
            <a:endParaRPr lang="en-US" dirty="0"/>
          </a:p>
        </p:txBody>
      </p:sp>
      <p:sp>
        <p:nvSpPr>
          <p:cNvPr id="6" name="Slide Number Placeholder 5"/>
          <p:cNvSpPr>
            <a:spLocks noGrp="1"/>
          </p:cNvSpPr>
          <p:nvPr>
            <p:ph type="sldNum" sz="quarter" idx="12"/>
          </p:nvPr>
        </p:nvSpPr>
        <p:spPr/>
        <p:txBody>
          <a:bodyPr/>
          <a:lstStyle/>
          <a:p>
            <a:fld id="{4FD4D91B-3299-3A41-A066-1EA1D6AA96C1}" type="slidenum">
              <a:rPr lang="en-US" smtClean="0"/>
              <a:pPr/>
              <a:t>3</a:t>
            </a:fld>
            <a:endParaRPr lang="en-US"/>
          </a:p>
        </p:txBody>
      </p:sp>
      <p:sp>
        <p:nvSpPr>
          <p:cNvPr id="7" name="Footer Placeholder 6"/>
          <p:cNvSpPr>
            <a:spLocks noGrp="1"/>
          </p:cNvSpPr>
          <p:nvPr>
            <p:ph type="ftr" sz="quarter" idx="11"/>
          </p:nvPr>
        </p:nvSpPr>
        <p:spPr/>
        <p:txBody>
          <a:bodyPr/>
          <a:lstStyle/>
          <a:p>
            <a:r>
              <a:rPr lang="en-US" dirty="0" smtClean="0"/>
              <a:t>OSST 2012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ous-titre 2"/>
          <p:cNvSpPr>
            <a:spLocks noGrp="1"/>
          </p:cNvSpPr>
          <p:nvPr>
            <p:ph type="subTitle" idx="1"/>
          </p:nvPr>
        </p:nvSpPr>
        <p:spPr>
          <a:xfrm>
            <a:off x="428625" y="428625"/>
            <a:ext cx="7854950" cy="1752600"/>
          </a:xfrm>
        </p:spPr>
        <p:txBody>
          <a:bodyPr/>
          <a:lstStyle/>
          <a:p>
            <a:pPr eaLnBrk="1" hangingPunct="1">
              <a:lnSpc>
                <a:spcPct val="80000"/>
              </a:lnSpc>
            </a:pPr>
            <a:r>
              <a:rPr lang="fr-FR" dirty="0" err="1" smtClean="0">
                <a:solidFill>
                  <a:srgbClr val="898989"/>
                </a:solidFill>
              </a:rPr>
              <a:t>Analysis</a:t>
            </a:r>
            <a:r>
              <a:rPr lang="fr-FR" dirty="0" smtClean="0">
                <a:solidFill>
                  <a:srgbClr val="898989"/>
                </a:solidFill>
              </a:rPr>
              <a:t> </a:t>
            </a:r>
            <a:r>
              <a:rPr lang="fr-FR" dirty="0">
                <a:solidFill>
                  <a:srgbClr val="898989"/>
                </a:solidFill>
              </a:rPr>
              <a:t>of</a:t>
            </a:r>
            <a:r>
              <a:rPr lang="fr-FR" dirty="0" smtClean="0">
                <a:solidFill>
                  <a:srgbClr val="898989"/>
                </a:solidFill>
              </a:rPr>
              <a:t> Satellite SSS signatures </a:t>
            </a:r>
            <a:r>
              <a:rPr lang="fr-FR" dirty="0">
                <a:solidFill>
                  <a:srgbClr val="898989"/>
                </a:solidFill>
              </a:rPr>
              <a:t>over </a:t>
            </a:r>
          </a:p>
          <a:p>
            <a:pPr eaLnBrk="1" hangingPunct="1">
              <a:lnSpc>
                <a:spcPct val="80000"/>
              </a:lnSpc>
            </a:pPr>
            <a:r>
              <a:rPr lang="fr-FR" dirty="0">
                <a:solidFill>
                  <a:srgbClr val="898989"/>
                </a:solidFill>
              </a:rPr>
              <a:t>Hurricane IGOR 11-24 Sep </a:t>
            </a:r>
            <a:r>
              <a:rPr lang="fr-FR" dirty="0" smtClean="0">
                <a:solidFill>
                  <a:srgbClr val="898989"/>
                </a:solidFill>
              </a:rPr>
              <a:t>2010 </a:t>
            </a:r>
            <a:r>
              <a:rPr lang="fr-FR" dirty="0" err="1" smtClean="0">
                <a:solidFill>
                  <a:srgbClr val="898989"/>
                </a:solidFill>
              </a:rPr>
              <a:t>using</a:t>
            </a:r>
            <a:r>
              <a:rPr lang="fr-FR" dirty="0" smtClean="0">
                <a:solidFill>
                  <a:srgbClr val="898989"/>
                </a:solidFill>
              </a:rPr>
              <a:t> SMOS</a:t>
            </a:r>
          </a:p>
          <a:p>
            <a:pPr eaLnBrk="1" hangingPunct="1">
              <a:lnSpc>
                <a:spcPct val="80000"/>
              </a:lnSpc>
            </a:pPr>
            <a:endParaRPr lang="fr-FR" sz="5600" dirty="0">
              <a:solidFill>
                <a:srgbClr val="898989"/>
              </a:solidFill>
            </a:endParaRPr>
          </a:p>
          <a:p>
            <a:pPr eaLnBrk="1" hangingPunct="1">
              <a:lnSpc>
                <a:spcPct val="80000"/>
              </a:lnSpc>
            </a:pPr>
            <a:endParaRPr lang="fr-FR" sz="5600" dirty="0">
              <a:solidFill>
                <a:srgbClr val="898989"/>
              </a:solidFill>
            </a:endParaRPr>
          </a:p>
          <a:p>
            <a:pPr eaLnBrk="1" hangingPunct="1">
              <a:lnSpc>
                <a:spcPct val="80000"/>
              </a:lnSpc>
            </a:pPr>
            <a:endParaRPr lang="fr-FR" sz="5600" dirty="0">
              <a:solidFill>
                <a:srgbClr val="898989"/>
              </a:solidFill>
            </a:endParaRPr>
          </a:p>
        </p:txBody>
      </p:sp>
      <p:pic>
        <p:nvPicPr>
          <p:cNvPr id="14339" name="Picture 4" descr="http://upload.wikimedia.org/wikipedia/commons/5/56/Igor_2010_track.png"/>
          <p:cNvPicPr>
            <a:picLocks noChangeAspect="1" noChangeArrowheads="1"/>
          </p:cNvPicPr>
          <p:nvPr/>
        </p:nvPicPr>
        <p:blipFill>
          <a:blip r:embed="rId2"/>
          <a:srcRect/>
          <a:stretch>
            <a:fillRect/>
          </a:stretch>
        </p:blipFill>
        <p:spPr bwMode="auto">
          <a:xfrm>
            <a:off x="1857375" y="1500188"/>
            <a:ext cx="5000625" cy="5000625"/>
          </a:xfrm>
          <a:prstGeom prst="rect">
            <a:avLst/>
          </a:prstGeom>
          <a:noFill/>
          <a:ln w="9525">
            <a:noFill/>
            <a:miter lim="800000"/>
            <a:headEnd/>
            <a:tailEnd/>
          </a:ln>
        </p:spPr>
      </p:pic>
      <p:sp>
        <p:nvSpPr>
          <p:cNvPr id="14340" name="ZoneTexte 3"/>
          <p:cNvSpPr txBox="1">
            <a:spLocks noChangeArrowheads="1"/>
          </p:cNvSpPr>
          <p:nvPr/>
        </p:nvSpPr>
        <p:spPr bwMode="auto">
          <a:xfrm>
            <a:off x="3286125" y="5000625"/>
            <a:ext cx="850900" cy="369888"/>
          </a:xfrm>
          <a:prstGeom prst="rect">
            <a:avLst/>
          </a:prstGeom>
          <a:noFill/>
          <a:ln w="9525">
            <a:noFill/>
            <a:miter lim="800000"/>
            <a:headEnd/>
            <a:tailEnd/>
          </a:ln>
        </p:spPr>
        <p:txBody>
          <a:bodyPr wrap="none">
            <a:prstTxWarp prst="textNoShape">
              <a:avLst/>
            </a:prstTxWarp>
            <a:spAutoFit/>
          </a:bodyPr>
          <a:lstStyle/>
          <a:p>
            <a:r>
              <a:rPr lang="fr-FR">
                <a:solidFill>
                  <a:schemeClr val="bg1"/>
                </a:solidFill>
                <a:latin typeface="Calibri" charset="0"/>
              </a:rPr>
              <a:t>Cat 4-5</a:t>
            </a:r>
          </a:p>
        </p:txBody>
      </p:sp>
      <p:cxnSp>
        <p:nvCxnSpPr>
          <p:cNvPr id="6" name="Connecteur droit avec flèche 5"/>
          <p:cNvCxnSpPr>
            <a:stCxn id="14340" idx="2"/>
          </p:cNvCxnSpPr>
          <p:nvPr/>
        </p:nvCxnSpPr>
        <p:spPr>
          <a:xfrm rot="5400000">
            <a:off x="3576638" y="5437188"/>
            <a:ext cx="201612" cy="682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52400" y="1571625"/>
            <a:ext cx="3843338" cy="5211763"/>
          </a:xfrm>
          <a:prstGeom prst="rect">
            <a:avLst/>
          </a:prstGeom>
          <a:noFill/>
          <a:ln w="9525">
            <a:noFill/>
            <a:miter lim="800000"/>
            <a:headEnd/>
            <a:tailEnd/>
          </a:ln>
        </p:spPr>
      </p:pic>
      <p:sp>
        <p:nvSpPr>
          <p:cNvPr id="3" name="Titre 1"/>
          <p:cNvSpPr txBox="1">
            <a:spLocks/>
          </p:cNvSpPr>
          <p:nvPr/>
        </p:nvSpPr>
        <p:spPr>
          <a:xfrm>
            <a:off x="304800" y="0"/>
            <a:ext cx="8429652" cy="1457348"/>
          </a:xfrm>
          <a:prstGeom prst="rect">
            <a:avLst/>
          </a:prstGeom>
          <a:noFill/>
        </p:spPr>
        <p:style>
          <a:lnRef idx="3">
            <a:schemeClr val="lt1"/>
          </a:lnRef>
          <a:fillRef idx="1">
            <a:schemeClr val="accent5"/>
          </a:fillRef>
          <a:effectRef idx="1">
            <a:schemeClr val="accent5"/>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fr-FR" sz="3200" b="1" dirty="0">
                <a:ln w="11430"/>
                <a:solidFill>
                  <a:srgbClr val="FFC000"/>
                </a:solidFill>
                <a:effectLst>
                  <a:outerShdw blurRad="50800" dist="39000" dir="5460000" algn="tl">
                    <a:srgbClr val="000000">
                      <a:alpha val="38000"/>
                    </a:srgbClr>
                  </a:outerShdw>
                </a:effectLst>
                <a:latin typeface="+mj-lt"/>
                <a:ea typeface="+mj-ea"/>
                <a:cs typeface="+mj-cs"/>
              </a:rPr>
              <a:t> </a:t>
            </a:r>
            <a:r>
              <a:rPr lang="fr-FR" sz="3200" b="1" dirty="0">
                <a:ln w="11430"/>
                <a:solidFill>
                  <a:srgbClr val="000000"/>
                </a:solidFill>
                <a:effectLst>
                  <a:outerShdw blurRad="50800" dist="39000" dir="5460000" algn="tl">
                    <a:srgbClr val="000000">
                      <a:alpha val="38000"/>
                    </a:srgbClr>
                  </a:outerShdw>
                </a:effectLst>
                <a:latin typeface="+mj-lt"/>
                <a:ea typeface="+mj-ea"/>
                <a:cs typeface="+mj-cs"/>
              </a:rPr>
              <a:t>Surface </a:t>
            </a:r>
            <a:r>
              <a:rPr lang="fr-FR" sz="3200" b="1" dirty="0" err="1">
                <a:ln w="11430"/>
                <a:solidFill>
                  <a:srgbClr val="000000"/>
                </a:solidFill>
                <a:effectLst>
                  <a:outerShdw blurRad="50800" dist="39000" dir="5460000" algn="tl">
                    <a:srgbClr val="000000">
                      <a:alpha val="38000"/>
                    </a:srgbClr>
                  </a:outerShdw>
                </a:effectLst>
                <a:latin typeface="+mj-lt"/>
                <a:ea typeface="+mj-ea"/>
                <a:cs typeface="+mj-cs"/>
              </a:rPr>
              <a:t>salinity</a:t>
            </a:r>
            <a:r>
              <a:rPr lang="fr-FR" sz="3200" b="1" dirty="0">
                <a:ln w="11430"/>
                <a:solidFill>
                  <a:srgbClr val="000000"/>
                </a:solidFill>
                <a:effectLst>
                  <a:outerShdw blurRad="50800" dist="39000" dir="5460000" algn="tl">
                    <a:srgbClr val="000000">
                      <a:alpha val="38000"/>
                    </a:srgbClr>
                  </a:outerShdw>
                </a:effectLst>
                <a:latin typeface="+mj-lt"/>
                <a:ea typeface="+mj-ea"/>
                <a:cs typeface="+mj-cs"/>
              </a:rPr>
              <a:t> signal </a:t>
            </a:r>
            <a:r>
              <a:rPr lang="fr-FR" sz="3200" b="1" dirty="0" err="1">
                <a:ln w="11430"/>
                <a:solidFill>
                  <a:srgbClr val="000000"/>
                </a:solidFill>
                <a:effectLst>
                  <a:outerShdw blurRad="50800" dist="39000" dir="5460000" algn="tl">
                    <a:srgbClr val="000000">
                      <a:alpha val="38000"/>
                    </a:srgbClr>
                  </a:outerShdw>
                </a:effectLst>
                <a:latin typeface="+mj-lt"/>
                <a:ea typeface="+mj-ea"/>
                <a:cs typeface="+mj-cs"/>
              </a:rPr>
              <a:t>variability</a:t>
            </a:r>
            <a:r>
              <a:rPr lang="fr-FR" sz="3200" b="1" dirty="0">
                <a:ln w="11430"/>
                <a:solidFill>
                  <a:srgbClr val="000000"/>
                </a:solidFill>
                <a:effectLst>
                  <a:outerShdw blurRad="50800" dist="39000" dir="5460000" algn="tl">
                    <a:srgbClr val="000000">
                      <a:alpha val="38000"/>
                    </a:srgbClr>
                  </a:outerShdw>
                </a:effectLst>
                <a:latin typeface="+mj-lt"/>
                <a:ea typeface="+mj-ea"/>
                <a:cs typeface="+mj-cs"/>
              </a:rPr>
              <a:t> </a:t>
            </a:r>
            <a:r>
              <a:rPr lang="fr-FR" sz="3200" b="1" dirty="0" err="1">
                <a:ln w="11430"/>
                <a:solidFill>
                  <a:srgbClr val="000000"/>
                </a:solidFill>
                <a:effectLst>
                  <a:outerShdw blurRad="50800" dist="39000" dir="5460000" algn="tl">
                    <a:srgbClr val="000000">
                      <a:alpha val="38000"/>
                    </a:srgbClr>
                  </a:outerShdw>
                </a:effectLst>
                <a:latin typeface="+mj-lt"/>
                <a:ea typeface="+mj-ea"/>
                <a:cs typeface="+mj-cs"/>
              </a:rPr>
              <a:t>associated</a:t>
            </a:r>
            <a:r>
              <a:rPr lang="fr-FR" sz="3200" b="1" dirty="0">
                <a:ln w="11430"/>
                <a:solidFill>
                  <a:srgbClr val="000000"/>
                </a:solidFill>
                <a:effectLst>
                  <a:outerShdw blurRad="50800" dist="39000" dir="5460000" algn="tl">
                    <a:srgbClr val="000000">
                      <a:alpha val="38000"/>
                    </a:srgbClr>
                  </a:outerShdw>
                </a:effectLst>
                <a:latin typeface="+mj-lt"/>
                <a:ea typeface="+mj-ea"/>
                <a:cs typeface="+mj-cs"/>
              </a:rPr>
              <a:t> </a:t>
            </a:r>
            <a:r>
              <a:rPr lang="fr-FR" sz="3200" b="1" dirty="0" err="1">
                <a:ln w="11430"/>
                <a:solidFill>
                  <a:srgbClr val="000000"/>
                </a:solidFill>
                <a:effectLst>
                  <a:outerShdw blurRad="50800" dist="39000" dir="5460000" algn="tl">
                    <a:srgbClr val="000000">
                      <a:alpha val="38000"/>
                    </a:srgbClr>
                  </a:outerShdw>
                </a:effectLst>
                <a:latin typeface="+mj-lt"/>
                <a:ea typeface="+mj-ea"/>
                <a:cs typeface="+mj-cs"/>
              </a:rPr>
              <a:t>with</a:t>
            </a:r>
            <a:endParaRPr lang="fr-FR" sz="3200" b="1" dirty="0">
              <a:ln w="11430"/>
              <a:solidFill>
                <a:srgbClr val="000000"/>
              </a:solidFill>
              <a:effectLst>
                <a:outerShdw blurRad="50800" dist="39000" dir="5460000" algn="tl">
                  <a:srgbClr val="000000">
                    <a:alpha val="38000"/>
                  </a:srgbClr>
                </a:outerShdw>
              </a:effectLst>
              <a:latin typeface="+mj-lt"/>
              <a:ea typeface="+mj-ea"/>
              <a:cs typeface="+mj-cs"/>
            </a:endParaRPr>
          </a:p>
          <a:p>
            <a:pPr fontAlgn="auto">
              <a:spcBef>
                <a:spcPts val="0"/>
              </a:spcBef>
              <a:spcAft>
                <a:spcPts val="0"/>
              </a:spcAft>
              <a:defRPr/>
            </a:pPr>
            <a:r>
              <a:rPr lang="fr-FR" sz="3200" b="1" dirty="0" err="1">
                <a:ln w="11430"/>
                <a:solidFill>
                  <a:srgbClr val="000000"/>
                </a:solidFill>
                <a:effectLst>
                  <a:outerShdw blurRad="50800" dist="39000" dir="5460000" algn="tl">
                    <a:srgbClr val="000000">
                      <a:alpha val="38000"/>
                    </a:srgbClr>
                  </a:outerShdw>
                </a:effectLst>
                <a:ea typeface="+mj-ea"/>
                <a:cs typeface="Calibri"/>
              </a:rPr>
              <a:t>Hurricane</a:t>
            </a:r>
            <a:r>
              <a:rPr lang="fr-FR" sz="3200" b="1" dirty="0" err="1">
                <a:ln w="11430"/>
                <a:solidFill>
                  <a:srgbClr val="000000"/>
                </a:solidFill>
                <a:effectLst>
                  <a:outerShdw blurRad="50800" dist="39000" dir="5460000" algn="tl">
                    <a:srgbClr val="000000">
                      <a:alpha val="38000"/>
                    </a:srgbClr>
                  </a:outerShdw>
                </a:effectLst>
                <a:latin typeface="+mj-lt"/>
                <a:ea typeface="+mj-ea"/>
                <a:cs typeface="+mj-cs"/>
              </a:rPr>
              <a:t>-induced</a:t>
            </a:r>
            <a:r>
              <a:rPr lang="fr-FR" sz="3200" b="1" dirty="0">
                <a:ln w="11430"/>
                <a:solidFill>
                  <a:srgbClr val="000000"/>
                </a:solidFill>
                <a:effectLst>
                  <a:outerShdw blurRad="50800" dist="39000" dir="5460000" algn="tl">
                    <a:srgbClr val="000000">
                      <a:alpha val="38000"/>
                    </a:srgbClr>
                  </a:outerShdw>
                </a:effectLst>
                <a:latin typeface="+mj-lt"/>
                <a:ea typeface="+mj-ea"/>
                <a:cs typeface="+mj-cs"/>
              </a:rPr>
              <a:t> </a:t>
            </a:r>
            <a:r>
              <a:rPr lang="fr-FR" sz="3200" b="1" dirty="0" err="1">
                <a:ln w="11430"/>
                <a:solidFill>
                  <a:srgbClr val="000000"/>
                </a:solidFill>
                <a:effectLst>
                  <a:outerShdw blurRad="50800" dist="39000" dir="5460000" algn="tl">
                    <a:srgbClr val="000000">
                      <a:alpha val="38000"/>
                    </a:srgbClr>
                  </a:outerShdw>
                </a:effectLst>
                <a:latin typeface="+mj-lt"/>
                <a:ea typeface="+mj-ea"/>
                <a:cs typeface="+mj-cs"/>
              </a:rPr>
              <a:t>mixing</a:t>
            </a:r>
            <a:r>
              <a:rPr lang="fr-FR" sz="3200" b="1" dirty="0">
                <a:ln w="11430"/>
                <a:solidFill>
                  <a:srgbClr val="000000"/>
                </a:solidFill>
                <a:effectLst>
                  <a:outerShdw blurRad="50800" dist="39000" dir="5460000" algn="tl">
                    <a:srgbClr val="000000">
                      <a:alpha val="38000"/>
                    </a:srgbClr>
                  </a:outerShdw>
                </a:effectLst>
                <a:latin typeface="+mj-lt"/>
                <a:ea typeface="+mj-ea"/>
                <a:cs typeface="+mj-cs"/>
              </a:rPr>
              <a:t> </a:t>
            </a:r>
            <a:r>
              <a:rPr lang="fr-FR" sz="3200" b="1" dirty="0" err="1">
                <a:ln w="11430"/>
                <a:solidFill>
                  <a:srgbClr val="000000"/>
                </a:solidFill>
                <a:effectLst>
                  <a:outerShdw blurRad="50800" dist="39000" dir="5460000" algn="tl">
                    <a:srgbClr val="000000">
                      <a:alpha val="38000"/>
                    </a:srgbClr>
                  </a:outerShdw>
                </a:effectLst>
                <a:latin typeface="+mj-lt"/>
                <a:ea typeface="+mj-ea"/>
                <a:cs typeface="+mj-cs"/>
              </a:rPr>
              <a:t>near</a:t>
            </a:r>
            <a:r>
              <a:rPr lang="fr-FR" sz="3200" b="1" dirty="0">
                <a:ln w="11430"/>
                <a:solidFill>
                  <a:srgbClr val="000000"/>
                </a:solidFill>
                <a:effectLst>
                  <a:outerShdw blurRad="50800" dist="39000" dir="5460000" algn="tl">
                    <a:srgbClr val="000000">
                      <a:alpha val="38000"/>
                    </a:srgbClr>
                  </a:outerShdw>
                </a:effectLst>
                <a:latin typeface="+mj-lt"/>
                <a:ea typeface="+mj-ea"/>
                <a:cs typeface="+mj-cs"/>
              </a:rPr>
              <a:t> the Amazon/</a:t>
            </a:r>
            <a:r>
              <a:rPr lang="fr-FR" sz="3200" b="1" dirty="0" err="1">
                <a:ln w="11430"/>
                <a:solidFill>
                  <a:srgbClr val="000000"/>
                </a:solidFill>
                <a:effectLst>
                  <a:outerShdw blurRad="50800" dist="39000" dir="5460000" algn="tl">
                    <a:srgbClr val="000000">
                      <a:alpha val="38000"/>
                    </a:srgbClr>
                  </a:outerShdw>
                </a:effectLst>
                <a:latin typeface="+mj-lt"/>
                <a:ea typeface="+mj-ea"/>
                <a:cs typeface="+mj-cs"/>
              </a:rPr>
              <a:t>Orinoco</a:t>
            </a:r>
            <a:r>
              <a:rPr lang="fr-FR" sz="3200" b="1" dirty="0">
                <a:ln w="11430"/>
                <a:solidFill>
                  <a:srgbClr val="000000"/>
                </a:solidFill>
                <a:effectLst>
                  <a:outerShdw blurRad="50800" dist="39000" dir="5460000" algn="tl">
                    <a:srgbClr val="000000">
                      <a:alpha val="38000"/>
                    </a:srgbClr>
                  </a:outerShdw>
                </a:effectLst>
                <a:latin typeface="+mj-lt"/>
                <a:ea typeface="+mj-ea"/>
                <a:cs typeface="+mj-cs"/>
              </a:rPr>
              <a:t> plume </a:t>
            </a:r>
            <a:r>
              <a:rPr lang="en-US" sz="3200" b="1" dirty="0">
                <a:ln w="11430"/>
                <a:solidFill>
                  <a:srgbClr val="000000"/>
                </a:solidFill>
                <a:effectLst>
                  <a:outerShdw blurRad="50800" dist="39000" dir="5460000" algn="tl">
                    <a:srgbClr val="000000">
                      <a:alpha val="38000"/>
                    </a:srgbClr>
                  </a:outerShdw>
                </a:effectLst>
                <a:latin typeface="+mj-lt"/>
                <a:ea typeface="+mj-ea"/>
                <a:cs typeface="+mj-cs"/>
              </a:rPr>
              <a:t>–</a:t>
            </a:r>
            <a:r>
              <a:rPr lang="fr-FR" sz="3200" b="1" dirty="0">
                <a:ln w="11430"/>
                <a:solidFill>
                  <a:srgbClr val="000000"/>
                </a:solidFill>
                <a:effectLst>
                  <a:outerShdw blurRad="50800" dist="39000" dir="5460000" algn="tl">
                    <a:srgbClr val="000000">
                      <a:alpha val="38000"/>
                    </a:srgbClr>
                  </a:outerShdw>
                </a:effectLst>
                <a:latin typeface="+mj-lt"/>
                <a:ea typeface="+mj-ea"/>
                <a:cs typeface="+mj-cs"/>
              </a:rPr>
              <a:t> Igor case </a:t>
            </a:r>
            <a:r>
              <a:rPr lang="fr-FR" sz="3200" b="1" dirty="0" err="1">
                <a:ln w="11430"/>
                <a:solidFill>
                  <a:srgbClr val="000000"/>
                </a:solidFill>
                <a:effectLst>
                  <a:outerShdw blurRad="50800" dist="39000" dir="5460000" algn="tl">
                    <a:srgbClr val="000000">
                      <a:alpha val="38000"/>
                    </a:srgbClr>
                  </a:outerShdw>
                </a:effectLst>
                <a:latin typeface="+mj-lt"/>
                <a:ea typeface="+mj-ea"/>
                <a:cs typeface="+mj-cs"/>
              </a:rPr>
              <a:t>study</a:t>
            </a:r>
            <a:r>
              <a:rPr lang="fr-FR" sz="3200" b="1" dirty="0">
                <a:ln w="11430"/>
                <a:solidFill>
                  <a:srgbClr val="000000"/>
                </a:solidFill>
                <a:effectLst>
                  <a:outerShdw blurRad="50800" dist="39000" dir="5460000" algn="tl">
                    <a:srgbClr val="000000">
                      <a:alpha val="38000"/>
                    </a:srgbClr>
                  </a:outerShdw>
                </a:effectLst>
                <a:latin typeface="+mj-lt"/>
                <a:ea typeface="+mj-ea"/>
                <a:cs typeface="+mj-cs"/>
              </a:rPr>
              <a:t> </a:t>
            </a:r>
            <a:r>
              <a:rPr lang="en-US" sz="3200" b="1" dirty="0">
                <a:ln w="11430"/>
                <a:solidFill>
                  <a:srgbClr val="000000"/>
                </a:solidFill>
                <a:effectLst>
                  <a:outerShdw blurRad="50800" dist="39000" dir="5460000" algn="tl">
                    <a:srgbClr val="000000">
                      <a:alpha val="38000"/>
                    </a:srgbClr>
                  </a:outerShdw>
                </a:effectLst>
                <a:latin typeface="+mj-lt"/>
                <a:ea typeface="+mj-ea"/>
                <a:cs typeface="+mj-cs"/>
              </a:rPr>
              <a:t>–</a:t>
            </a:r>
            <a:r>
              <a:rPr lang="fr-FR" sz="3200" b="1" dirty="0">
                <a:ln w="11430"/>
                <a:solidFill>
                  <a:srgbClr val="000000"/>
                </a:solidFill>
                <a:effectLst>
                  <a:outerShdw blurRad="50800" dist="39000" dir="5460000" algn="tl">
                    <a:srgbClr val="000000">
                      <a:alpha val="38000"/>
                    </a:srgbClr>
                  </a:outerShdw>
                </a:effectLst>
                <a:latin typeface="+mj-lt"/>
                <a:ea typeface="+mj-ea"/>
                <a:cs typeface="+mj-cs"/>
              </a:rPr>
              <a:t> Sept 2010</a:t>
            </a:r>
          </a:p>
        </p:txBody>
      </p:sp>
      <p:sp>
        <p:nvSpPr>
          <p:cNvPr id="13316" name="ZoneTexte 3"/>
          <p:cNvSpPr txBox="1">
            <a:spLocks noChangeArrowheads="1"/>
          </p:cNvSpPr>
          <p:nvPr/>
        </p:nvSpPr>
        <p:spPr bwMode="auto">
          <a:xfrm>
            <a:off x="4327525" y="2306638"/>
            <a:ext cx="4816475" cy="4246562"/>
          </a:xfrm>
          <a:prstGeom prst="rect">
            <a:avLst/>
          </a:prstGeom>
          <a:noFill/>
          <a:ln w="9525">
            <a:noFill/>
            <a:miter lim="800000"/>
            <a:headEnd/>
            <a:tailEnd/>
          </a:ln>
        </p:spPr>
        <p:txBody>
          <a:bodyPr>
            <a:prstTxWarp prst="textNoShape">
              <a:avLst/>
            </a:prstTxWarp>
            <a:spAutoFit/>
          </a:bodyPr>
          <a:lstStyle/>
          <a:p>
            <a:pPr>
              <a:buFont typeface="Wingdings" charset="2"/>
              <a:buChar char="ü"/>
            </a:pPr>
            <a:r>
              <a:rPr lang="fr-FR">
                <a:latin typeface="Calibri" charset="0"/>
              </a:rPr>
              <a:t>Freshwater Plume=&gt; warmer SST &amp; shallow </a:t>
            </a:r>
          </a:p>
          <a:p>
            <a:r>
              <a:rPr lang="fr-FR">
                <a:latin typeface="Calibri" charset="0"/>
              </a:rPr>
              <a:t>stable surface layer (barrier layer)</a:t>
            </a:r>
          </a:p>
          <a:p>
            <a:pPr>
              <a:buFont typeface="Wingdings" charset="2"/>
              <a:buChar char="ü"/>
            </a:pPr>
            <a:endParaRPr lang="fr-FR">
              <a:latin typeface="Calibri" charset="0"/>
            </a:endParaRPr>
          </a:p>
          <a:p>
            <a:pPr>
              <a:buFont typeface="Wingdings" charset="2"/>
              <a:buChar char="ü"/>
            </a:pPr>
            <a:r>
              <a:rPr lang="fr-FR">
                <a:latin typeface="Calibri" charset="0"/>
              </a:rPr>
              <a:t>65% of TC crossing the  Amazon Plume evolve into cat 5 Hurricanes      </a:t>
            </a:r>
            <a:r>
              <a:rPr lang="fr-FR" i="1">
                <a:latin typeface="Calibri" charset="0"/>
              </a:rPr>
              <a:t>Ffield (J. Clim 2007)</a:t>
            </a:r>
          </a:p>
          <a:p>
            <a:pPr>
              <a:buFont typeface="Wingdings" charset="2"/>
              <a:buChar char="ü"/>
            </a:pPr>
            <a:endParaRPr lang="fr-FR">
              <a:latin typeface="Calibri" charset="0"/>
            </a:endParaRPr>
          </a:p>
          <a:p>
            <a:pPr>
              <a:buFont typeface="Wingdings" charset="2"/>
              <a:buChar char="ü"/>
            </a:pPr>
            <a:r>
              <a:rPr lang="fr-FR">
                <a:latin typeface="Calibri" charset="0"/>
              </a:rPr>
              <a:t>Amazon &amp; Orinoco plumes</a:t>
            </a:r>
          </a:p>
          <a:p>
            <a:r>
              <a:rPr lang="fr-FR">
                <a:latin typeface="Calibri" charset="0"/>
              </a:rPr>
              <a:t>=&gt;Strong positive SST anomalies (~1°C)</a:t>
            </a:r>
          </a:p>
          <a:p>
            <a:pPr>
              <a:buFont typeface="Wingdings" charset="2"/>
              <a:buChar char="ü"/>
            </a:pPr>
            <a:endParaRPr lang="fr-FR">
              <a:latin typeface="Calibri" charset="0"/>
            </a:endParaRPr>
          </a:p>
          <a:p>
            <a:pPr>
              <a:buFont typeface="Wingdings" charset="2"/>
              <a:buChar char="ü"/>
            </a:pPr>
            <a:r>
              <a:rPr lang="fr-FR">
                <a:latin typeface="Calibri" charset="0"/>
              </a:rPr>
              <a:t>Impact of plume SST on storm intensity</a:t>
            </a:r>
          </a:p>
          <a:p>
            <a:r>
              <a:rPr lang="fr-FR">
                <a:latin typeface="Calibri" charset="0"/>
              </a:rPr>
              <a:t>addressed using WRF simulation</a:t>
            </a:r>
          </a:p>
          <a:p>
            <a:r>
              <a:rPr lang="fr-FR" i="1">
                <a:latin typeface="Calibri" charset="0"/>
              </a:rPr>
              <a:t>Vizy and Cook, (JGR 2010)</a:t>
            </a:r>
          </a:p>
          <a:p>
            <a:endParaRPr lang="fr-FR" i="1">
              <a:latin typeface="Calibri" charset="0"/>
            </a:endParaRPr>
          </a:p>
          <a:p>
            <a:r>
              <a:rPr lang="fr-FR" b="1" i="1">
                <a:latin typeface="Calibri" charset="0"/>
              </a:rPr>
              <a:t>Can we use SMOS retrieved SSS to study </a:t>
            </a:r>
          </a:p>
          <a:p>
            <a:r>
              <a:rPr lang="fr-FR" b="1" i="1">
                <a:latin typeface="Calibri" charset="0"/>
              </a:rPr>
              <a:t>ocean-atmosphere interactions in TCs ?</a:t>
            </a:r>
          </a:p>
        </p:txBody>
      </p:sp>
      <p:sp>
        <p:nvSpPr>
          <p:cNvPr id="13317" name="TextBox 5"/>
          <p:cNvSpPr txBox="1">
            <a:spLocks noChangeArrowheads="1"/>
          </p:cNvSpPr>
          <p:nvPr/>
        </p:nvSpPr>
        <p:spPr bwMode="auto">
          <a:xfrm>
            <a:off x="4419600" y="1524000"/>
            <a:ext cx="4038600" cy="646113"/>
          </a:xfrm>
          <a:prstGeom prst="rect">
            <a:avLst/>
          </a:prstGeom>
          <a:noFill/>
          <a:ln w="9525">
            <a:noFill/>
            <a:miter lim="800000"/>
            <a:headEnd/>
            <a:tailEnd/>
          </a:ln>
        </p:spPr>
        <p:txBody>
          <a:bodyPr>
            <a:prstTxWarp prst="textNoShape">
              <a:avLst/>
            </a:prstTxWarp>
            <a:spAutoFit/>
          </a:bodyPr>
          <a:lstStyle/>
          <a:p>
            <a:r>
              <a:rPr lang="en-US"/>
              <a:t>Nico Reul with Chapron, Tenerelli, Vandemark, Vialard,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ous-titre 2"/>
          <p:cNvSpPr>
            <a:spLocks noGrp="1"/>
          </p:cNvSpPr>
          <p:nvPr>
            <p:ph type="subTitle" idx="1"/>
          </p:nvPr>
        </p:nvSpPr>
        <p:spPr>
          <a:xfrm>
            <a:off x="428625" y="428625"/>
            <a:ext cx="7854950" cy="1752600"/>
          </a:xfrm>
        </p:spPr>
        <p:txBody>
          <a:bodyPr/>
          <a:lstStyle/>
          <a:p>
            <a:pPr eaLnBrk="1" hangingPunct="1">
              <a:lnSpc>
                <a:spcPct val="80000"/>
              </a:lnSpc>
            </a:pPr>
            <a:r>
              <a:rPr lang="fr-FR">
                <a:solidFill>
                  <a:srgbClr val="898989"/>
                </a:solidFill>
              </a:rPr>
              <a:t>Analysis of SMOS data signature over </a:t>
            </a:r>
          </a:p>
          <a:p>
            <a:pPr eaLnBrk="1" hangingPunct="1">
              <a:lnSpc>
                <a:spcPct val="80000"/>
              </a:lnSpc>
            </a:pPr>
            <a:r>
              <a:rPr lang="fr-FR">
                <a:solidFill>
                  <a:srgbClr val="898989"/>
                </a:solidFill>
              </a:rPr>
              <a:t>Hurricane IGOR 11-24 Sep 2010</a:t>
            </a:r>
          </a:p>
          <a:p>
            <a:pPr eaLnBrk="1" hangingPunct="1">
              <a:lnSpc>
                <a:spcPct val="80000"/>
              </a:lnSpc>
            </a:pPr>
            <a:endParaRPr lang="fr-FR" sz="5600">
              <a:solidFill>
                <a:srgbClr val="898989"/>
              </a:solidFill>
            </a:endParaRPr>
          </a:p>
          <a:p>
            <a:pPr eaLnBrk="1" hangingPunct="1">
              <a:lnSpc>
                <a:spcPct val="80000"/>
              </a:lnSpc>
            </a:pPr>
            <a:endParaRPr lang="fr-FR" sz="5600">
              <a:solidFill>
                <a:srgbClr val="898989"/>
              </a:solidFill>
            </a:endParaRPr>
          </a:p>
          <a:p>
            <a:pPr eaLnBrk="1" hangingPunct="1">
              <a:lnSpc>
                <a:spcPct val="80000"/>
              </a:lnSpc>
            </a:pPr>
            <a:endParaRPr lang="fr-FR" sz="5600">
              <a:solidFill>
                <a:srgbClr val="898989"/>
              </a:solidFill>
            </a:endParaRPr>
          </a:p>
        </p:txBody>
      </p:sp>
      <p:pic>
        <p:nvPicPr>
          <p:cNvPr id="14339" name="Picture 4" descr="http://upload.wikimedia.org/wikipedia/commons/5/56/Igor_2010_track.png"/>
          <p:cNvPicPr>
            <a:picLocks noChangeAspect="1" noChangeArrowheads="1"/>
          </p:cNvPicPr>
          <p:nvPr/>
        </p:nvPicPr>
        <p:blipFill>
          <a:blip r:embed="rId2"/>
          <a:srcRect/>
          <a:stretch>
            <a:fillRect/>
          </a:stretch>
        </p:blipFill>
        <p:spPr bwMode="auto">
          <a:xfrm>
            <a:off x="1857375" y="1500188"/>
            <a:ext cx="5000625" cy="5000625"/>
          </a:xfrm>
          <a:prstGeom prst="rect">
            <a:avLst/>
          </a:prstGeom>
          <a:noFill/>
          <a:ln w="9525">
            <a:noFill/>
            <a:miter lim="800000"/>
            <a:headEnd/>
            <a:tailEnd/>
          </a:ln>
        </p:spPr>
      </p:pic>
      <p:sp>
        <p:nvSpPr>
          <p:cNvPr id="14340" name="ZoneTexte 3"/>
          <p:cNvSpPr txBox="1">
            <a:spLocks noChangeArrowheads="1"/>
          </p:cNvSpPr>
          <p:nvPr/>
        </p:nvSpPr>
        <p:spPr bwMode="auto">
          <a:xfrm>
            <a:off x="3286125" y="5000625"/>
            <a:ext cx="850900" cy="369888"/>
          </a:xfrm>
          <a:prstGeom prst="rect">
            <a:avLst/>
          </a:prstGeom>
          <a:noFill/>
          <a:ln w="9525">
            <a:noFill/>
            <a:miter lim="800000"/>
            <a:headEnd/>
            <a:tailEnd/>
          </a:ln>
        </p:spPr>
        <p:txBody>
          <a:bodyPr wrap="none">
            <a:prstTxWarp prst="textNoShape">
              <a:avLst/>
            </a:prstTxWarp>
            <a:spAutoFit/>
          </a:bodyPr>
          <a:lstStyle/>
          <a:p>
            <a:r>
              <a:rPr lang="fr-FR">
                <a:solidFill>
                  <a:schemeClr val="bg1"/>
                </a:solidFill>
                <a:latin typeface="Calibri" charset="0"/>
              </a:rPr>
              <a:t>Cat 4-5</a:t>
            </a:r>
          </a:p>
        </p:txBody>
      </p:sp>
      <p:cxnSp>
        <p:nvCxnSpPr>
          <p:cNvPr id="6" name="Connecteur droit avec flèche 5"/>
          <p:cNvCxnSpPr>
            <a:stCxn id="14340" idx="2"/>
          </p:cNvCxnSpPr>
          <p:nvPr/>
        </p:nvCxnSpPr>
        <p:spPr>
          <a:xfrm rot="5400000">
            <a:off x="3576638" y="5437188"/>
            <a:ext cx="201612" cy="682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Image 2" descr="smosSSSVmax.png"/>
          <p:cNvPicPr>
            <a:picLocks noChangeAspect="1"/>
          </p:cNvPicPr>
          <p:nvPr/>
        </p:nvPicPr>
        <p:blipFill>
          <a:blip r:embed="rId2"/>
          <a:srcRect l="6590" r="5421" b="6384"/>
          <a:stretch>
            <a:fillRect/>
          </a:stretch>
        </p:blipFill>
        <p:spPr bwMode="auto">
          <a:xfrm>
            <a:off x="0" y="857250"/>
            <a:ext cx="5786438" cy="4616450"/>
          </a:xfrm>
          <a:prstGeom prst="rect">
            <a:avLst/>
          </a:prstGeom>
          <a:noFill/>
          <a:ln w="9525">
            <a:noFill/>
            <a:miter lim="800000"/>
            <a:headEnd/>
            <a:tailEnd/>
          </a:ln>
        </p:spPr>
      </p:pic>
      <p:sp>
        <p:nvSpPr>
          <p:cNvPr id="4" name="ZoneTexte 3"/>
          <p:cNvSpPr txBox="1"/>
          <p:nvPr/>
        </p:nvSpPr>
        <p:spPr>
          <a:xfrm>
            <a:off x="6429375" y="4214813"/>
            <a:ext cx="2714625" cy="1754187"/>
          </a:xfrm>
          <a:prstGeom prst="rect">
            <a:avLst/>
          </a:prstGeom>
        </p:spPr>
        <p:style>
          <a:lnRef idx="2">
            <a:schemeClr val="dk1"/>
          </a:lnRef>
          <a:fillRef idx="1">
            <a:schemeClr val="lt1"/>
          </a:fillRef>
          <a:effectRef idx="0">
            <a:schemeClr val="dk1"/>
          </a:effectRef>
          <a:fontRef idx="minor">
            <a:schemeClr val="dk1"/>
          </a:fontRef>
        </p:style>
        <p:txBody>
          <a:bodyPr>
            <a:prstTxWarp prst="textNoShape">
              <a:avLst/>
            </a:prstTxWarp>
            <a:spAutoFit/>
          </a:bodyPr>
          <a:lstStyle/>
          <a:p>
            <a:pPr>
              <a:defRPr/>
            </a:pPr>
            <a:r>
              <a:rPr lang="fr-FR">
                <a:solidFill>
                  <a:srgbClr val="000000"/>
                </a:solidFill>
              </a:rPr>
              <a:t>Location of the</a:t>
            </a:r>
          </a:p>
          <a:p>
            <a:pPr>
              <a:defRPr/>
            </a:pPr>
            <a:r>
              <a:rPr lang="fr-FR">
                <a:solidFill>
                  <a:srgbClr val="000000"/>
                </a:solidFill>
              </a:rPr>
              <a:t>Plume (SSS&lt;35.5) </a:t>
            </a:r>
          </a:p>
          <a:p>
            <a:pPr>
              <a:defRPr/>
            </a:pPr>
            <a:r>
              <a:rPr lang="fr-FR">
                <a:solidFill>
                  <a:srgbClr val="000000"/>
                </a:solidFill>
              </a:rPr>
              <a:t>the last </a:t>
            </a:r>
          </a:p>
          <a:p>
            <a:pPr>
              <a:defRPr/>
            </a:pPr>
            <a:r>
              <a:rPr lang="fr-FR">
                <a:solidFill>
                  <a:srgbClr val="000000"/>
                </a:solidFill>
              </a:rPr>
              <a:t>10 days</a:t>
            </a:r>
          </a:p>
          <a:p>
            <a:pPr>
              <a:defRPr/>
            </a:pPr>
            <a:r>
              <a:rPr lang="fr-FR">
                <a:solidFill>
                  <a:srgbClr val="000000"/>
                </a:solidFill>
              </a:rPr>
              <a:t>before </a:t>
            </a:r>
          </a:p>
          <a:p>
            <a:pPr>
              <a:defRPr/>
            </a:pPr>
            <a:r>
              <a:rPr lang="fr-FR">
                <a:solidFill>
                  <a:srgbClr val="000000"/>
                </a:solidFill>
              </a:rPr>
              <a:t>Igor passage (5-&gt;13 Sep)</a:t>
            </a:r>
          </a:p>
        </p:txBody>
      </p:sp>
      <p:cxnSp>
        <p:nvCxnSpPr>
          <p:cNvPr id="6" name="Connecteur droit avec flèche 5"/>
          <p:cNvCxnSpPr>
            <a:cxnSpLocks noChangeShapeType="1"/>
          </p:cNvCxnSpPr>
          <p:nvPr/>
        </p:nvCxnSpPr>
        <p:spPr bwMode="auto">
          <a:xfrm rot="10800000">
            <a:off x="4643438" y="4143375"/>
            <a:ext cx="1785937" cy="5715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7" name="Titre 1"/>
          <p:cNvSpPr txBox="1">
            <a:spLocks/>
          </p:cNvSpPr>
          <p:nvPr/>
        </p:nvSpPr>
        <p:spPr>
          <a:xfrm>
            <a:off x="214282" y="71414"/>
            <a:ext cx="8786874" cy="714380"/>
          </a:xfrm>
          <a:prstGeom prst="rect">
            <a:avLst/>
          </a:prstGeom>
        </p:spPr>
        <p:style>
          <a:lnRef idx="3">
            <a:schemeClr val="lt1"/>
          </a:lnRef>
          <a:fillRef idx="1">
            <a:schemeClr val="accent2"/>
          </a:fillRef>
          <a:effectRef idx="1">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fr-FR" sz="3600" b="1" dirty="0">
                <a:ln w="11430"/>
                <a:solidFill>
                  <a:srgbClr val="FFC000"/>
                </a:solidFill>
                <a:effectLst>
                  <a:outerShdw blurRad="50800" dist="39000" dir="5460000" algn="tl">
                    <a:srgbClr val="000000">
                      <a:alpha val="38000"/>
                    </a:srgbClr>
                  </a:outerShdw>
                </a:effectLst>
                <a:latin typeface="+mj-lt"/>
                <a:ea typeface="+mj-ea"/>
                <a:cs typeface="+mj-cs"/>
              </a:rPr>
              <a:t> </a:t>
            </a:r>
            <a:r>
              <a:rPr lang="fr-FR" sz="2800" b="1" dirty="0">
                <a:ln w="11430"/>
                <a:solidFill>
                  <a:srgbClr val="FFC000"/>
                </a:solidFill>
                <a:effectLst>
                  <a:outerShdw blurRad="50800" dist="39000" dir="5460000" algn="tl">
                    <a:srgbClr val="000000">
                      <a:alpha val="38000"/>
                    </a:srgbClr>
                  </a:outerShdw>
                </a:effectLst>
                <a:latin typeface="+mj-lt"/>
                <a:ea typeface="+mj-ea"/>
                <a:cs typeface="+mj-cs"/>
              </a:rPr>
              <a:t> </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Coincident</a:t>
            </a:r>
            <a:r>
              <a:rPr lang="fr-FR" b="1" dirty="0">
                <a:ln w="11430"/>
                <a:solidFill>
                  <a:srgbClr val="FFC000"/>
                </a:solidFill>
                <a:effectLst>
                  <a:outerShdw blurRad="50800" dist="39000" dir="5460000" algn="tl">
                    <a:srgbClr val="000000">
                      <a:alpha val="38000"/>
                    </a:srgbClr>
                  </a:outerShdw>
                </a:effectLst>
                <a:latin typeface="+mj-lt"/>
                <a:ea typeface="+mj-ea"/>
                <a:cs typeface="+mj-cs"/>
              </a:rPr>
              <a:t> or causal Hurricane Igor </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wind</a:t>
            </a:r>
            <a:r>
              <a:rPr lang="fr-FR" b="1" dirty="0">
                <a:ln w="11430"/>
                <a:solidFill>
                  <a:srgbClr val="FFC000"/>
                </a:solidFill>
                <a:effectLst>
                  <a:outerShdw blurRad="50800" dist="39000" dir="5460000" algn="tl">
                    <a:srgbClr val="000000">
                      <a:alpha val="38000"/>
                    </a:srgbClr>
                  </a:outerShdw>
                </a:effectLst>
                <a:latin typeface="+mj-lt"/>
                <a:ea typeface="+mj-ea"/>
                <a:cs typeface="+mj-cs"/>
              </a:rPr>
              <a:t> </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droping</a:t>
            </a:r>
            <a:r>
              <a:rPr lang="fr-FR" b="1" dirty="0">
                <a:ln w="11430"/>
                <a:solidFill>
                  <a:srgbClr val="FFC000"/>
                </a:solidFill>
                <a:effectLst>
                  <a:outerShdw blurRad="50800" dist="39000" dir="5460000" algn="tl">
                    <a:srgbClr val="000000">
                      <a:alpha val="38000"/>
                    </a:srgbClr>
                  </a:outerShdw>
                </a:effectLst>
                <a:latin typeface="+mj-lt"/>
                <a:ea typeface="+mj-ea"/>
                <a:cs typeface="+mj-cs"/>
              </a:rPr>
              <a:t> </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at</a:t>
            </a:r>
            <a:r>
              <a:rPr lang="fr-FR" b="1" dirty="0">
                <a:ln w="11430"/>
                <a:solidFill>
                  <a:srgbClr val="FFC000"/>
                </a:solidFill>
                <a:effectLst>
                  <a:outerShdw blurRad="50800" dist="39000" dir="5460000" algn="tl">
                    <a:srgbClr val="000000">
                      <a:alpha val="38000"/>
                    </a:srgbClr>
                  </a:outerShdw>
                </a:effectLst>
                <a:latin typeface="+mj-lt"/>
                <a:ea typeface="+mj-ea"/>
                <a:cs typeface="+mj-cs"/>
              </a:rPr>
              <a:t> the plume/open </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ocean</a:t>
            </a:r>
            <a:r>
              <a:rPr lang="fr-FR" b="1" dirty="0">
                <a:ln w="11430"/>
                <a:solidFill>
                  <a:srgbClr val="FFC000"/>
                </a:solidFill>
                <a:effectLst>
                  <a:outerShdw blurRad="50800" dist="39000" dir="5460000" algn="tl">
                    <a:srgbClr val="000000">
                      <a:alpha val="38000"/>
                    </a:srgbClr>
                  </a:outerShdw>
                </a:effectLst>
                <a:latin typeface="+mj-lt"/>
                <a:ea typeface="+mj-ea"/>
                <a:cs typeface="+mj-cs"/>
              </a:rPr>
              <a:t> transition ?</a:t>
            </a:r>
          </a:p>
        </p:txBody>
      </p:sp>
      <p:pic>
        <p:nvPicPr>
          <p:cNvPr id="15366" name="Image 4" descr="FIG11.tif"/>
          <p:cNvPicPr>
            <a:picLocks noChangeAspect="1"/>
          </p:cNvPicPr>
          <p:nvPr/>
        </p:nvPicPr>
        <p:blipFill>
          <a:blip r:embed="rId3"/>
          <a:srcRect r="-752" b="50000"/>
          <a:stretch>
            <a:fillRect/>
          </a:stretch>
        </p:blipFill>
        <p:spPr bwMode="auto">
          <a:xfrm>
            <a:off x="5643563" y="2000250"/>
            <a:ext cx="3648075" cy="1428750"/>
          </a:xfrm>
          <a:prstGeom prst="rect">
            <a:avLst/>
          </a:prstGeom>
          <a:noFill/>
          <a:ln w="9525">
            <a:noFill/>
            <a:miter lim="800000"/>
            <a:headEnd/>
            <a:tailEnd/>
          </a:ln>
        </p:spPr>
      </p:pic>
      <p:sp>
        <p:nvSpPr>
          <p:cNvPr id="15367" name="ZoneTexte 8"/>
          <p:cNvSpPr txBox="1">
            <a:spLocks noChangeArrowheads="1"/>
          </p:cNvSpPr>
          <p:nvPr/>
        </p:nvSpPr>
        <p:spPr bwMode="auto">
          <a:xfrm>
            <a:off x="3071813" y="2357438"/>
            <a:ext cx="1300162" cy="369887"/>
          </a:xfrm>
          <a:prstGeom prst="rect">
            <a:avLst/>
          </a:prstGeom>
          <a:noFill/>
          <a:ln w="9525">
            <a:noFill/>
            <a:miter lim="800000"/>
            <a:headEnd/>
            <a:tailEnd/>
          </a:ln>
        </p:spPr>
        <p:txBody>
          <a:bodyPr wrap="none">
            <a:prstTxWarp prst="textNoShape">
              <a:avLst/>
            </a:prstTxWarp>
            <a:spAutoFit/>
          </a:bodyPr>
          <a:lstStyle/>
          <a:p>
            <a:r>
              <a:rPr lang="fr-FR">
                <a:latin typeface="Calibri" charset="0"/>
              </a:rPr>
              <a:t>09/13/2010</a:t>
            </a:r>
          </a:p>
        </p:txBody>
      </p:sp>
      <p:sp>
        <p:nvSpPr>
          <p:cNvPr id="15368" name="ZoneTexte 9"/>
          <p:cNvSpPr txBox="1">
            <a:spLocks noChangeArrowheads="1"/>
          </p:cNvSpPr>
          <p:nvPr/>
        </p:nvSpPr>
        <p:spPr bwMode="auto">
          <a:xfrm>
            <a:off x="1928813" y="2000250"/>
            <a:ext cx="1300162" cy="369888"/>
          </a:xfrm>
          <a:prstGeom prst="rect">
            <a:avLst/>
          </a:prstGeom>
          <a:noFill/>
          <a:ln w="9525">
            <a:noFill/>
            <a:miter lim="800000"/>
            <a:headEnd/>
            <a:tailEnd/>
          </a:ln>
        </p:spPr>
        <p:txBody>
          <a:bodyPr wrap="none">
            <a:prstTxWarp prst="textNoShape">
              <a:avLst/>
            </a:prstTxWarp>
            <a:spAutoFit/>
          </a:bodyPr>
          <a:lstStyle/>
          <a:p>
            <a:r>
              <a:rPr lang="fr-FR">
                <a:latin typeface="Calibri" charset="0"/>
              </a:rPr>
              <a:t>09/15/2010</a:t>
            </a:r>
          </a:p>
        </p:txBody>
      </p:sp>
      <p:sp>
        <p:nvSpPr>
          <p:cNvPr id="15369" name="ZoneTexte 10"/>
          <p:cNvSpPr txBox="1">
            <a:spLocks noChangeArrowheads="1"/>
          </p:cNvSpPr>
          <p:nvPr/>
        </p:nvSpPr>
        <p:spPr bwMode="auto">
          <a:xfrm>
            <a:off x="1214438" y="1428750"/>
            <a:ext cx="1300162" cy="369888"/>
          </a:xfrm>
          <a:prstGeom prst="rect">
            <a:avLst/>
          </a:prstGeom>
          <a:noFill/>
          <a:ln w="9525">
            <a:noFill/>
            <a:miter lim="800000"/>
            <a:headEnd/>
            <a:tailEnd/>
          </a:ln>
        </p:spPr>
        <p:txBody>
          <a:bodyPr wrap="none">
            <a:prstTxWarp prst="textNoShape">
              <a:avLst/>
            </a:prstTxWarp>
            <a:spAutoFit/>
          </a:bodyPr>
          <a:lstStyle/>
          <a:p>
            <a:r>
              <a:rPr lang="fr-FR">
                <a:latin typeface="Calibri" charset="0"/>
              </a:rPr>
              <a:t>09/17/2010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latin typeface="Calibri" charset="0"/>
            </a:endParaRPr>
          </a:p>
        </p:txBody>
      </p:sp>
      <p:sp>
        <p:nvSpPr>
          <p:cNvPr id="1638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latin typeface="Calibri" charset="0"/>
            </a:endParaRPr>
          </a:p>
        </p:txBody>
      </p:sp>
      <p:sp>
        <p:nvSpPr>
          <p:cNvPr id="16388"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latin typeface="Calibri" charset="0"/>
            </a:endParaRPr>
          </a:p>
        </p:txBody>
      </p:sp>
      <p:pic>
        <p:nvPicPr>
          <p:cNvPr id="16389"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063" y="6192838"/>
            <a:ext cx="866775" cy="209550"/>
          </a:xfrm>
          <a:prstGeom prst="rect">
            <a:avLst/>
          </a:prstGeom>
          <a:noFill/>
          <a:ln w="9525">
            <a:noFill/>
            <a:miter lim="800000"/>
            <a:headEnd/>
            <a:tailEnd/>
          </a:ln>
        </p:spPr>
      </p:pic>
      <p:sp>
        <p:nvSpPr>
          <p:cNvPr id="16390" name="Rectangle 10"/>
          <p:cNvSpPr>
            <a:spLocks noChangeArrowheads="1"/>
          </p:cNvSpPr>
          <p:nvPr/>
        </p:nvSpPr>
        <p:spPr bwMode="auto">
          <a:xfrm>
            <a:off x="0" y="666750"/>
            <a:ext cx="9144000" cy="0"/>
          </a:xfrm>
          <a:prstGeom prst="rect">
            <a:avLst/>
          </a:prstGeom>
          <a:noFill/>
          <a:ln w="9525">
            <a:noFill/>
            <a:miter lim="800000"/>
            <a:headEnd/>
            <a:tailEnd/>
          </a:ln>
        </p:spPr>
        <p:txBody>
          <a:bodyPr wrap="none" anchor="ctr">
            <a:prstTxWarp prst="textNoShape">
              <a:avLst/>
            </a:prstTxWarp>
            <a:spAutoFit/>
          </a:bodyPr>
          <a:lstStyle/>
          <a:p>
            <a:endParaRPr lang="en-US">
              <a:latin typeface="Calibri" charset="0"/>
            </a:endParaRPr>
          </a:p>
        </p:txBody>
      </p:sp>
      <p:sp>
        <p:nvSpPr>
          <p:cNvPr id="16391" name="ZoneTexte 11"/>
          <p:cNvSpPr txBox="1">
            <a:spLocks noChangeArrowheads="1"/>
          </p:cNvSpPr>
          <p:nvPr/>
        </p:nvSpPr>
        <p:spPr bwMode="auto">
          <a:xfrm>
            <a:off x="1357313" y="6121400"/>
            <a:ext cx="3582987" cy="307975"/>
          </a:xfrm>
          <a:prstGeom prst="rect">
            <a:avLst/>
          </a:prstGeom>
          <a:noFill/>
          <a:ln w="9525">
            <a:noFill/>
            <a:miter lim="800000"/>
            <a:headEnd/>
            <a:tailEnd/>
          </a:ln>
        </p:spPr>
        <p:txBody>
          <a:bodyPr wrap="none">
            <a:prstTxWarp prst="textNoShape">
              <a:avLst/>
            </a:prstTxWarp>
            <a:spAutoFit/>
          </a:bodyPr>
          <a:lstStyle/>
          <a:p>
            <a:r>
              <a:rPr lang="fr-FR" sz="1400">
                <a:latin typeface="Calibri" charset="0"/>
              </a:rPr>
              <a:t>are cross-track locations from the eye at t</a:t>
            </a:r>
            <a:r>
              <a:rPr lang="fr-FR" sz="1400" baseline="-25000">
                <a:latin typeface="Calibri" charset="0"/>
              </a:rPr>
              <a:t>o</a:t>
            </a:r>
            <a:r>
              <a:rPr lang="fr-FR" sz="1400">
                <a:latin typeface="Calibri" charset="0"/>
              </a:rPr>
              <a:t> </a:t>
            </a:r>
          </a:p>
        </p:txBody>
      </p:sp>
      <p:sp>
        <p:nvSpPr>
          <p:cNvPr id="12" name="Titre 1"/>
          <p:cNvSpPr txBox="1">
            <a:spLocks/>
          </p:cNvSpPr>
          <p:nvPr/>
        </p:nvSpPr>
        <p:spPr>
          <a:xfrm>
            <a:off x="500034" y="0"/>
            <a:ext cx="8001056" cy="642942"/>
          </a:xfrm>
          <a:prstGeom prst="rect">
            <a:avLst/>
          </a:prstGeom>
        </p:spPr>
        <p:style>
          <a:lnRef idx="3">
            <a:schemeClr val="lt1"/>
          </a:lnRef>
          <a:fillRef idx="1">
            <a:schemeClr val="accent5"/>
          </a:fillRef>
          <a:effectRef idx="1">
            <a:schemeClr val="accent5"/>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fr-FR" sz="3600" b="1" dirty="0">
                <a:ln w="11430"/>
                <a:solidFill>
                  <a:srgbClr val="FFC000"/>
                </a:solidFill>
                <a:effectLst>
                  <a:outerShdw blurRad="50800" dist="39000" dir="5460000" algn="tl">
                    <a:srgbClr val="000000">
                      <a:alpha val="38000"/>
                    </a:srgbClr>
                  </a:outerShdw>
                </a:effectLst>
                <a:latin typeface="+mj-lt"/>
                <a:ea typeface="+mj-ea"/>
                <a:cs typeface="+mj-cs"/>
              </a:rPr>
              <a:t> </a:t>
            </a:r>
            <a:r>
              <a:rPr lang="fr-FR" sz="2800" b="1" dirty="0">
                <a:ln w="11430"/>
                <a:solidFill>
                  <a:srgbClr val="FFC000"/>
                </a:solidFill>
                <a:effectLst>
                  <a:outerShdw blurRad="50800" dist="39000" dir="5460000" algn="tl">
                    <a:srgbClr val="000000">
                      <a:alpha val="38000"/>
                    </a:srgbClr>
                  </a:outerShdw>
                </a:effectLst>
                <a:latin typeface="+mj-lt"/>
                <a:ea typeface="+mj-ea"/>
                <a:cs typeface="+mj-cs"/>
              </a:rPr>
              <a:t> </a:t>
            </a:r>
            <a:r>
              <a:rPr lang="fr-FR" sz="2400" b="1" dirty="0">
                <a:ln w="11430"/>
                <a:solidFill>
                  <a:srgbClr val="FFC000"/>
                </a:solidFill>
                <a:effectLst>
                  <a:outerShdw blurRad="50800" dist="39000" dir="5460000" algn="tl">
                    <a:srgbClr val="000000">
                      <a:alpha val="38000"/>
                    </a:srgbClr>
                  </a:outerShdw>
                </a:effectLst>
                <a:latin typeface="+mj-lt"/>
                <a:ea typeface="+mj-ea"/>
                <a:cs typeface="+mj-cs"/>
              </a:rPr>
              <a:t>Thermo-haline </a:t>
            </a:r>
            <a:r>
              <a:rPr lang="fr-FR" sz="2400" b="1" dirty="0" err="1">
                <a:ln w="11430"/>
                <a:solidFill>
                  <a:srgbClr val="FFC000"/>
                </a:solidFill>
                <a:effectLst>
                  <a:outerShdw blurRad="50800" dist="39000" dir="5460000" algn="tl">
                    <a:srgbClr val="000000">
                      <a:alpha val="38000"/>
                    </a:srgbClr>
                  </a:outerShdw>
                </a:effectLst>
                <a:latin typeface="+mj-lt"/>
                <a:ea typeface="+mj-ea"/>
                <a:cs typeface="+mj-cs"/>
              </a:rPr>
              <a:t>wakes</a:t>
            </a:r>
            <a:r>
              <a:rPr lang="fr-FR" sz="2400" b="1" dirty="0">
                <a:ln w="11430"/>
                <a:solidFill>
                  <a:srgbClr val="FFC000"/>
                </a:solidFill>
                <a:effectLst>
                  <a:outerShdw blurRad="50800" dist="39000" dir="5460000" algn="tl">
                    <a:srgbClr val="000000">
                      <a:alpha val="38000"/>
                    </a:srgbClr>
                  </a:outerShdw>
                </a:effectLst>
                <a:latin typeface="+mj-lt"/>
                <a:ea typeface="+mj-ea"/>
                <a:cs typeface="+mj-cs"/>
              </a:rPr>
              <a:t> </a:t>
            </a:r>
            <a:r>
              <a:rPr lang="fr-FR" sz="2400" b="1" dirty="0" err="1">
                <a:ln w="11430"/>
                <a:solidFill>
                  <a:srgbClr val="FFC000"/>
                </a:solidFill>
                <a:effectLst>
                  <a:outerShdw blurRad="50800" dist="39000" dir="5460000" algn="tl">
                    <a:srgbClr val="000000">
                      <a:alpha val="38000"/>
                    </a:srgbClr>
                  </a:outerShdw>
                </a:effectLst>
                <a:latin typeface="+mj-lt"/>
                <a:ea typeface="+mj-ea"/>
                <a:cs typeface="+mj-cs"/>
              </a:rPr>
              <a:t>behind</a:t>
            </a:r>
            <a:r>
              <a:rPr lang="fr-FR" sz="2400" b="1" dirty="0">
                <a:ln w="11430"/>
                <a:solidFill>
                  <a:srgbClr val="FFC000"/>
                </a:solidFill>
                <a:effectLst>
                  <a:outerShdw blurRad="50800" dist="39000" dir="5460000" algn="tl">
                    <a:srgbClr val="000000">
                      <a:alpha val="38000"/>
                    </a:srgbClr>
                  </a:outerShdw>
                </a:effectLst>
                <a:latin typeface="+mj-lt"/>
                <a:ea typeface="+mj-ea"/>
                <a:cs typeface="+mj-cs"/>
              </a:rPr>
              <a:t> Igor hurricane</a:t>
            </a:r>
          </a:p>
        </p:txBody>
      </p:sp>
      <p:sp>
        <p:nvSpPr>
          <p:cNvPr id="163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latin typeface="Calibri" charset="0"/>
            </a:endParaRPr>
          </a:p>
        </p:txBody>
      </p:sp>
      <p:pic>
        <p:nvPicPr>
          <p:cNvPr id="1639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8625" y="5000625"/>
            <a:ext cx="5381625" cy="495300"/>
          </a:xfrm>
          <a:prstGeom prst="rect">
            <a:avLst/>
          </a:prstGeom>
          <a:noFill/>
          <a:ln w="9525">
            <a:noFill/>
            <a:miter lim="800000"/>
            <a:headEnd/>
            <a:tailEnd/>
          </a:ln>
        </p:spPr>
      </p:pic>
      <p:sp>
        <p:nvSpPr>
          <p:cNvPr id="16395" name="Rectangle 3"/>
          <p:cNvSpPr>
            <a:spLocks noChangeArrowheads="1"/>
          </p:cNvSpPr>
          <p:nvPr/>
        </p:nvSpPr>
        <p:spPr bwMode="auto">
          <a:xfrm>
            <a:off x="0" y="9525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latin typeface="Calibri" charset="0"/>
            </a:endParaRPr>
          </a:p>
        </p:txBody>
      </p:sp>
      <p:pic>
        <p:nvPicPr>
          <p:cNvPr id="16396" name="Image 17" descr="DSST_IGOR.png"/>
          <p:cNvPicPr>
            <a:picLocks noChangeAspect="1"/>
          </p:cNvPicPr>
          <p:nvPr/>
        </p:nvPicPr>
        <p:blipFill>
          <a:blip r:embed="rId4"/>
          <a:srcRect/>
          <a:stretch>
            <a:fillRect/>
          </a:stretch>
        </p:blipFill>
        <p:spPr bwMode="auto">
          <a:xfrm>
            <a:off x="0" y="1357313"/>
            <a:ext cx="4446588" cy="3333750"/>
          </a:xfrm>
          <a:prstGeom prst="rect">
            <a:avLst/>
          </a:prstGeom>
          <a:noFill/>
          <a:ln w="9525">
            <a:noFill/>
            <a:miter lim="800000"/>
            <a:headEnd/>
            <a:tailEnd/>
          </a:ln>
        </p:spPr>
      </p:pic>
      <p:pic>
        <p:nvPicPr>
          <p:cNvPr id="19" name="Image 18" descr="DSSS_IGOR.png"/>
          <p:cNvPicPr>
            <a:picLocks noChangeAspect="1"/>
          </p:cNvPicPr>
          <p:nvPr/>
        </p:nvPicPr>
        <p:blipFill>
          <a:blip r:embed="rId5"/>
          <a:srcRect/>
          <a:stretch>
            <a:fillRect/>
          </a:stretch>
        </p:blipFill>
        <p:spPr bwMode="auto">
          <a:xfrm>
            <a:off x="4335462" y="1252537"/>
            <a:ext cx="4732338" cy="3548063"/>
          </a:xfrm>
          <a:prstGeom prst="rect">
            <a:avLst/>
          </a:prstGeom>
          <a:noFill/>
          <a:ln w="9525">
            <a:noFill/>
            <a:miter lim="800000"/>
            <a:headEnd/>
            <a:tailEnd/>
          </a:ln>
        </p:spPr>
      </p:pic>
      <p:grpSp>
        <p:nvGrpSpPr>
          <p:cNvPr id="3" name="Groupe 23"/>
          <p:cNvGrpSpPr>
            <a:grpSpLocks/>
          </p:cNvGrpSpPr>
          <p:nvPr/>
        </p:nvGrpSpPr>
        <p:grpSpPr bwMode="auto">
          <a:xfrm>
            <a:off x="5424488" y="2857500"/>
            <a:ext cx="3898900" cy="3771900"/>
            <a:chOff x="5424079" y="2857496"/>
            <a:chExt cx="3899579" cy="3771443"/>
          </a:xfrm>
        </p:grpSpPr>
        <p:sp>
          <p:nvSpPr>
            <p:cNvPr id="20" name="Ellipse 19"/>
            <p:cNvSpPr/>
            <p:nvPr/>
          </p:nvSpPr>
          <p:spPr>
            <a:xfrm>
              <a:off x="5786092" y="2857496"/>
              <a:ext cx="714499" cy="714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cxnSp>
          <p:nvCxnSpPr>
            <p:cNvPr id="22" name="Connecteur droit avec flèche 21"/>
            <p:cNvCxnSpPr>
              <a:cxnSpLocks noChangeShapeType="1"/>
            </p:cNvCxnSpPr>
            <p:nvPr/>
          </p:nvCxnSpPr>
          <p:spPr bwMode="auto">
            <a:xfrm rot="16200000" flipV="1">
              <a:off x="5679159" y="4107417"/>
              <a:ext cx="1642864" cy="5716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16404" name="ZoneTexte 22"/>
            <p:cNvSpPr txBox="1">
              <a:spLocks noChangeArrowheads="1"/>
            </p:cNvSpPr>
            <p:nvPr/>
          </p:nvSpPr>
          <p:spPr bwMode="auto">
            <a:xfrm>
              <a:off x="5424079" y="5428817"/>
              <a:ext cx="3899579" cy="1200122"/>
            </a:xfrm>
            <a:prstGeom prst="rect">
              <a:avLst/>
            </a:prstGeom>
            <a:noFill/>
            <a:ln w="9525">
              <a:noFill/>
              <a:miter lim="800000"/>
              <a:headEnd/>
              <a:tailEnd/>
            </a:ln>
          </p:spPr>
          <p:txBody>
            <a:bodyPr wrap="none">
              <a:prstTxWarp prst="textNoShape">
                <a:avLst/>
              </a:prstTxWarp>
              <a:spAutoFit/>
            </a:bodyPr>
            <a:lstStyle/>
            <a:p>
              <a:r>
                <a:rPr lang="fr-FR">
                  <a:latin typeface="Calibri" charset="0"/>
                </a:rPr>
                <a:t>Strong resalinisation of the </a:t>
              </a:r>
            </a:p>
            <a:p>
              <a:r>
                <a:rPr lang="fr-FR">
                  <a:latin typeface="Calibri" charset="0"/>
                </a:rPr>
                <a:t>SSS after Igor passage, over the path of </a:t>
              </a:r>
            </a:p>
            <a:p>
              <a:r>
                <a:rPr lang="fr-FR">
                  <a:latin typeface="Calibri" charset="0"/>
                </a:rPr>
                <a:t>the storm Right-hand quadrant:</a:t>
              </a:r>
            </a:p>
            <a:p>
              <a:r>
                <a:rPr lang="fr-FR">
                  <a:latin typeface="Calibri" charset="0"/>
                </a:rPr>
                <a:t>ΔSSS~&gt;+1-1.5 pss</a:t>
              </a:r>
            </a:p>
          </p:txBody>
        </p:sp>
      </p:grpSp>
      <p:sp>
        <p:nvSpPr>
          <p:cNvPr id="16400" name="ZoneTexte 20"/>
          <p:cNvSpPr txBox="1">
            <a:spLocks noChangeArrowheads="1"/>
          </p:cNvSpPr>
          <p:nvPr/>
        </p:nvSpPr>
        <p:spPr bwMode="auto">
          <a:xfrm>
            <a:off x="785813" y="785813"/>
            <a:ext cx="3160712" cy="646112"/>
          </a:xfrm>
          <a:prstGeom prst="rect">
            <a:avLst/>
          </a:prstGeom>
          <a:noFill/>
          <a:ln w="9525">
            <a:noFill/>
            <a:miter lim="800000"/>
            <a:headEnd/>
            <a:tailEnd/>
          </a:ln>
        </p:spPr>
        <p:txBody>
          <a:bodyPr wrap="none">
            <a:prstTxWarp prst="textNoShape">
              <a:avLst/>
            </a:prstTxWarp>
            <a:spAutoFit/>
          </a:bodyPr>
          <a:lstStyle/>
          <a:p>
            <a:r>
              <a:rPr lang="fr-FR" u="sng">
                <a:latin typeface="Calibri" charset="0"/>
              </a:rPr>
              <a:t>Cool Wake induced by Igor:</a:t>
            </a:r>
          </a:p>
          <a:p>
            <a:r>
              <a:rPr lang="fr-FR">
                <a:latin typeface="Calibri" charset="0"/>
              </a:rPr>
              <a:t>SST= GHRSST OSTIA (MetOffice)</a:t>
            </a:r>
          </a:p>
        </p:txBody>
      </p:sp>
      <p:sp>
        <p:nvSpPr>
          <p:cNvPr id="16401" name="ZoneTexte 22"/>
          <p:cNvSpPr txBox="1">
            <a:spLocks noChangeArrowheads="1"/>
          </p:cNvSpPr>
          <p:nvPr/>
        </p:nvSpPr>
        <p:spPr bwMode="auto">
          <a:xfrm>
            <a:off x="5214938" y="714375"/>
            <a:ext cx="3127375" cy="646113"/>
          </a:xfrm>
          <a:prstGeom prst="rect">
            <a:avLst/>
          </a:prstGeom>
          <a:noFill/>
          <a:ln w="9525">
            <a:noFill/>
            <a:miter lim="800000"/>
            <a:headEnd/>
            <a:tailEnd/>
          </a:ln>
        </p:spPr>
        <p:txBody>
          <a:bodyPr wrap="none">
            <a:prstTxWarp prst="textNoShape">
              <a:avLst/>
            </a:prstTxWarp>
            <a:spAutoFit/>
          </a:bodyPr>
          <a:lstStyle/>
          <a:p>
            <a:r>
              <a:rPr lang="fr-FR" u="sng">
                <a:latin typeface="Calibri" charset="0"/>
              </a:rPr>
              <a:t>Salty Wake induced by Igor:</a:t>
            </a:r>
          </a:p>
          <a:p>
            <a:r>
              <a:rPr lang="fr-FR">
                <a:latin typeface="Calibri" charset="0"/>
              </a:rPr>
              <a:t>SSS=SSS SMOS (CATDS/ifremer)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Image 4" descr="smosSSSbeforeIgor.png"/>
          <p:cNvPicPr>
            <a:picLocks noChangeAspect="1"/>
          </p:cNvPicPr>
          <p:nvPr/>
        </p:nvPicPr>
        <p:blipFill>
          <a:blip r:embed="rId2"/>
          <a:srcRect l="6091" t="-752" r="4140"/>
          <a:stretch>
            <a:fillRect/>
          </a:stretch>
        </p:blipFill>
        <p:spPr bwMode="auto">
          <a:xfrm>
            <a:off x="0" y="1643063"/>
            <a:ext cx="4572000" cy="3724275"/>
          </a:xfrm>
          <a:prstGeom prst="rect">
            <a:avLst/>
          </a:prstGeom>
          <a:noFill/>
          <a:ln w="9525">
            <a:noFill/>
            <a:miter lim="800000"/>
            <a:headEnd/>
            <a:tailEnd/>
          </a:ln>
        </p:spPr>
      </p:pic>
      <p:sp>
        <p:nvSpPr>
          <p:cNvPr id="17411" name="ZoneTexte 5"/>
          <p:cNvSpPr txBox="1">
            <a:spLocks noChangeArrowheads="1"/>
          </p:cNvSpPr>
          <p:nvPr/>
        </p:nvSpPr>
        <p:spPr bwMode="auto">
          <a:xfrm>
            <a:off x="928688" y="857250"/>
            <a:ext cx="2330450" cy="677863"/>
          </a:xfrm>
          <a:prstGeom prst="rect">
            <a:avLst/>
          </a:prstGeom>
          <a:noFill/>
          <a:ln w="9525">
            <a:noFill/>
            <a:miter lim="800000"/>
            <a:headEnd/>
            <a:tailEnd/>
          </a:ln>
        </p:spPr>
        <p:txBody>
          <a:bodyPr wrap="none">
            <a:prstTxWarp prst="textNoShape">
              <a:avLst/>
            </a:prstTxWarp>
            <a:spAutoFit/>
          </a:bodyPr>
          <a:lstStyle/>
          <a:p>
            <a:r>
              <a:rPr lang="fr-FR">
                <a:latin typeface="Calibri" charset="0"/>
              </a:rPr>
              <a:t>SSS averaged 5-11/09</a:t>
            </a:r>
          </a:p>
          <a:p>
            <a:r>
              <a:rPr lang="fr-FR">
                <a:latin typeface="Calibri" charset="0"/>
              </a:rPr>
              <a:t>(3-5 days </a:t>
            </a:r>
            <a:r>
              <a:rPr lang="fr-FR" sz="2000" b="1">
                <a:latin typeface="Calibri" charset="0"/>
              </a:rPr>
              <a:t>before Igor</a:t>
            </a:r>
            <a:r>
              <a:rPr lang="fr-FR">
                <a:latin typeface="Calibri" charset="0"/>
              </a:rPr>
              <a:t>)</a:t>
            </a:r>
          </a:p>
        </p:txBody>
      </p:sp>
      <p:sp>
        <p:nvSpPr>
          <p:cNvPr id="17412" name="ZoneTexte 6"/>
          <p:cNvSpPr txBox="1">
            <a:spLocks noChangeArrowheads="1"/>
          </p:cNvSpPr>
          <p:nvPr/>
        </p:nvSpPr>
        <p:spPr bwMode="auto">
          <a:xfrm>
            <a:off x="5572125" y="785813"/>
            <a:ext cx="2324100" cy="677862"/>
          </a:xfrm>
          <a:prstGeom prst="rect">
            <a:avLst/>
          </a:prstGeom>
          <a:noFill/>
          <a:ln w="9525">
            <a:noFill/>
            <a:miter lim="800000"/>
            <a:headEnd/>
            <a:tailEnd/>
          </a:ln>
        </p:spPr>
        <p:txBody>
          <a:bodyPr wrap="none">
            <a:prstTxWarp prst="textNoShape">
              <a:avLst/>
            </a:prstTxWarp>
            <a:spAutoFit/>
          </a:bodyPr>
          <a:lstStyle/>
          <a:p>
            <a:r>
              <a:rPr lang="fr-FR">
                <a:latin typeface="Calibri" charset="0"/>
              </a:rPr>
              <a:t>SSS averaged 19-24/09</a:t>
            </a:r>
          </a:p>
          <a:p>
            <a:r>
              <a:rPr lang="fr-FR">
                <a:latin typeface="Calibri" charset="0"/>
              </a:rPr>
              <a:t>(3-5 days </a:t>
            </a:r>
            <a:r>
              <a:rPr lang="fr-FR" sz="2000" b="1">
                <a:latin typeface="Calibri" charset="0"/>
              </a:rPr>
              <a:t>after Igor</a:t>
            </a:r>
            <a:r>
              <a:rPr lang="fr-FR">
                <a:latin typeface="Calibri" charset="0"/>
              </a:rPr>
              <a:t>)</a:t>
            </a:r>
          </a:p>
        </p:txBody>
      </p:sp>
      <p:pic>
        <p:nvPicPr>
          <p:cNvPr id="17413" name="Image 8" descr="smosSSSafterIgor.png"/>
          <p:cNvPicPr>
            <a:picLocks noChangeAspect="1"/>
          </p:cNvPicPr>
          <p:nvPr/>
        </p:nvPicPr>
        <p:blipFill>
          <a:blip r:embed="rId3"/>
          <a:srcRect l="7066" t="-752" r="1212" b="3151"/>
          <a:stretch>
            <a:fillRect/>
          </a:stretch>
        </p:blipFill>
        <p:spPr bwMode="auto">
          <a:xfrm>
            <a:off x="4572000" y="1571625"/>
            <a:ext cx="4572000" cy="3643313"/>
          </a:xfrm>
          <a:prstGeom prst="rect">
            <a:avLst/>
          </a:prstGeom>
          <a:noFill/>
          <a:ln w="9525">
            <a:noFill/>
            <a:miter lim="800000"/>
            <a:headEnd/>
            <a:tailEnd/>
          </a:ln>
        </p:spPr>
      </p:pic>
      <p:grpSp>
        <p:nvGrpSpPr>
          <p:cNvPr id="2" name="Groupe 17"/>
          <p:cNvGrpSpPr>
            <a:grpSpLocks/>
          </p:cNvGrpSpPr>
          <p:nvPr/>
        </p:nvGrpSpPr>
        <p:grpSpPr bwMode="auto">
          <a:xfrm>
            <a:off x="1143000" y="2286000"/>
            <a:ext cx="7904163" cy="3789363"/>
            <a:chOff x="1142976" y="2285992"/>
            <a:chExt cx="7904480" cy="3789603"/>
          </a:xfrm>
        </p:grpSpPr>
        <p:grpSp>
          <p:nvGrpSpPr>
            <p:cNvPr id="3" name="Groupe 11"/>
            <p:cNvGrpSpPr>
              <a:grpSpLocks/>
            </p:cNvGrpSpPr>
            <p:nvPr/>
          </p:nvGrpSpPr>
          <p:grpSpPr bwMode="auto">
            <a:xfrm>
              <a:off x="1142976" y="2285992"/>
              <a:ext cx="5486432" cy="985838"/>
              <a:chOff x="1142976" y="2285992"/>
              <a:chExt cx="5486432" cy="985838"/>
            </a:xfrm>
          </p:grpSpPr>
          <p:sp>
            <p:nvSpPr>
              <p:cNvPr id="10" name="Ellipse 9"/>
              <p:cNvSpPr/>
              <p:nvPr/>
            </p:nvSpPr>
            <p:spPr>
              <a:xfrm>
                <a:off x="1142976" y="2357434"/>
                <a:ext cx="914437" cy="914458"/>
              </a:xfrm>
              <a:prstGeom prst="ellipse">
                <a:avLst/>
              </a:prstGeom>
              <a:noFill/>
              <a:ln w="57150">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anchor="ctr">
                <a:prstTxWarp prst="textNoShape">
                  <a:avLst/>
                </a:prstTxWarp>
              </a:bodyPr>
              <a:lstStyle/>
              <a:p>
                <a:pPr algn="ctr">
                  <a:defRPr/>
                </a:pPr>
                <a:endParaRPr lang="en-US">
                  <a:solidFill>
                    <a:srgbClr val="000000"/>
                  </a:solidFill>
                </a:endParaRPr>
              </a:p>
            </p:txBody>
          </p:sp>
          <p:sp>
            <p:nvSpPr>
              <p:cNvPr id="11" name="Ellipse 10"/>
              <p:cNvSpPr/>
              <p:nvPr/>
            </p:nvSpPr>
            <p:spPr>
              <a:xfrm>
                <a:off x="5715159" y="2285992"/>
                <a:ext cx="914437" cy="914458"/>
              </a:xfrm>
              <a:prstGeom prst="ellipse">
                <a:avLst/>
              </a:prstGeom>
              <a:noFill/>
              <a:ln w="57150">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anchor="ctr">
                <a:prstTxWarp prst="textNoShape">
                  <a:avLst/>
                </a:prstTxWarp>
              </a:bodyPr>
              <a:lstStyle/>
              <a:p>
                <a:pPr algn="ctr">
                  <a:defRPr/>
                </a:pPr>
                <a:endParaRPr lang="en-US">
                  <a:solidFill>
                    <a:srgbClr val="000000"/>
                  </a:solidFill>
                </a:endParaRPr>
              </a:p>
            </p:txBody>
          </p:sp>
        </p:grpSp>
        <p:sp>
          <p:nvSpPr>
            <p:cNvPr id="17423" name="ZoneTexte 12"/>
            <p:cNvSpPr txBox="1">
              <a:spLocks noChangeArrowheads="1"/>
            </p:cNvSpPr>
            <p:nvPr/>
          </p:nvSpPr>
          <p:spPr bwMode="auto">
            <a:xfrm>
              <a:off x="1214414" y="5429264"/>
              <a:ext cx="7833042" cy="646331"/>
            </a:xfrm>
            <a:prstGeom prst="rect">
              <a:avLst/>
            </a:prstGeom>
            <a:noFill/>
            <a:ln w="9525">
              <a:noFill/>
              <a:miter lim="800000"/>
              <a:headEnd/>
              <a:tailEnd/>
            </a:ln>
          </p:spPr>
          <p:txBody>
            <a:bodyPr wrap="none">
              <a:prstTxWarp prst="textNoShape">
                <a:avLst/>
              </a:prstTxWarp>
              <a:spAutoFit/>
            </a:bodyPr>
            <a:lstStyle/>
            <a:p>
              <a:r>
                <a:rPr lang="fr-FR">
                  <a:latin typeface="Calibri" charset="0"/>
                </a:rPr>
                <a:t>Apparent Erosion of the freshwater surface layer on the right-hand side quadrants</a:t>
              </a:r>
            </a:p>
            <a:p>
              <a:r>
                <a:rPr lang="fr-FR">
                  <a:latin typeface="Calibri" charset="0"/>
                </a:rPr>
                <a:t>of the storm</a:t>
              </a:r>
            </a:p>
          </p:txBody>
        </p:sp>
        <p:cxnSp>
          <p:nvCxnSpPr>
            <p:cNvPr id="15" name="Connecteur droit avec flèche 14"/>
            <p:cNvCxnSpPr>
              <a:cxnSpLocks noChangeShapeType="1"/>
              <a:endCxn id="10" idx="4"/>
            </p:cNvCxnSpPr>
            <p:nvPr/>
          </p:nvCxnSpPr>
          <p:spPr bwMode="auto">
            <a:xfrm rot="16200000" flipV="1">
              <a:off x="1078655" y="3793431"/>
              <a:ext cx="2157549" cy="1114470"/>
            </a:xfrm>
            <a:prstGeom prst="straightConnector1">
              <a:avLst/>
            </a:prstGeom>
            <a:noFill/>
            <a:ln w="25400">
              <a:solidFill>
                <a:srgbClr val="D9D9D9"/>
              </a:solidFill>
              <a:round/>
              <a:headEnd/>
              <a:tailEnd type="arrow" w="med" len="med"/>
            </a:ln>
            <a:effectLst>
              <a:outerShdw blurRad="63500" dist="20000" dir="5400000" rotWithShape="0">
                <a:srgbClr val="000000">
                  <a:alpha val="37999"/>
                </a:srgbClr>
              </a:outerShdw>
            </a:effectLst>
          </p:spPr>
        </p:cxnSp>
        <p:cxnSp>
          <p:nvCxnSpPr>
            <p:cNvPr id="16" name="Connecteur droit avec flèche 15"/>
            <p:cNvCxnSpPr>
              <a:cxnSpLocks noChangeShapeType="1"/>
            </p:cNvCxnSpPr>
            <p:nvPr/>
          </p:nvCxnSpPr>
          <p:spPr bwMode="auto">
            <a:xfrm flipV="1">
              <a:off x="2686088" y="3143296"/>
              <a:ext cx="3171952" cy="2300434"/>
            </a:xfrm>
            <a:prstGeom prst="straightConnector1">
              <a:avLst/>
            </a:prstGeom>
            <a:noFill/>
            <a:ln w="25400">
              <a:solidFill>
                <a:srgbClr val="D9D9D9"/>
              </a:solidFill>
              <a:round/>
              <a:headEnd/>
              <a:tailEnd type="arrow" w="med" len="med"/>
            </a:ln>
            <a:effectLst>
              <a:outerShdw blurRad="63500" dist="20000" dir="5400000" rotWithShape="0">
                <a:srgbClr val="000000">
                  <a:alpha val="37999"/>
                </a:srgbClr>
              </a:outerShdw>
            </a:effectLst>
          </p:spPr>
        </p:cxnSp>
      </p:grpSp>
      <p:grpSp>
        <p:nvGrpSpPr>
          <p:cNvPr id="4" name="Groupe 24"/>
          <p:cNvGrpSpPr>
            <a:grpSpLocks/>
          </p:cNvGrpSpPr>
          <p:nvPr/>
        </p:nvGrpSpPr>
        <p:grpSpPr bwMode="auto">
          <a:xfrm>
            <a:off x="1857375" y="1928813"/>
            <a:ext cx="6413500" cy="995362"/>
            <a:chOff x="1857356" y="1928802"/>
            <a:chExt cx="6412898" cy="994768"/>
          </a:xfrm>
        </p:grpSpPr>
        <p:grpSp>
          <p:nvGrpSpPr>
            <p:cNvPr id="5" name="Groupe 21"/>
            <p:cNvGrpSpPr>
              <a:grpSpLocks/>
            </p:cNvGrpSpPr>
            <p:nvPr/>
          </p:nvGrpSpPr>
          <p:grpSpPr bwMode="auto">
            <a:xfrm>
              <a:off x="1857356" y="2000240"/>
              <a:ext cx="1912304" cy="923330"/>
              <a:chOff x="1857356" y="2000240"/>
              <a:chExt cx="1912304" cy="923330"/>
            </a:xfrm>
          </p:grpSpPr>
          <p:cxnSp>
            <p:nvCxnSpPr>
              <p:cNvPr id="20" name="Connecteur droit avec flèche 19"/>
              <p:cNvCxnSpPr>
                <a:cxnSpLocks noChangeShapeType="1"/>
              </p:cNvCxnSpPr>
              <p:nvPr/>
            </p:nvCxnSpPr>
            <p:spPr bwMode="auto">
              <a:xfrm rot="10800000" flipV="1">
                <a:off x="1857356" y="2499961"/>
                <a:ext cx="428585" cy="356974"/>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p:spPr>
          </p:cxnSp>
          <p:sp>
            <p:nvSpPr>
              <p:cNvPr id="21" name="Rectangle 20"/>
              <p:cNvSpPr/>
              <p:nvPr/>
            </p:nvSpPr>
            <p:spPr>
              <a:xfrm>
                <a:off x="2285941" y="2000196"/>
                <a:ext cx="1484173" cy="923374"/>
              </a:xfrm>
              <a:prstGeom prst="rect">
                <a:avLst/>
              </a:prstGeom>
            </p:spPr>
            <p:style>
              <a:lnRef idx="2">
                <a:schemeClr val="dk1"/>
              </a:lnRef>
              <a:fillRef idx="1">
                <a:schemeClr val="lt1"/>
              </a:fillRef>
              <a:effectRef idx="0">
                <a:schemeClr val="dk1"/>
              </a:effectRef>
              <a:fontRef idx="minor">
                <a:schemeClr val="dk1"/>
              </a:fontRef>
            </p:style>
            <p:txBody>
              <a:bodyPr wrap="none">
                <a:prstTxWarp prst="textNoShape">
                  <a:avLst/>
                </a:prstTxWarp>
                <a:spAutoFit/>
              </a:bodyPr>
              <a:lstStyle/>
              <a:p>
                <a:pPr>
                  <a:defRPr/>
                </a:pPr>
                <a:r>
                  <a:rPr lang="fr-FR">
                    <a:solidFill>
                      <a:srgbClr val="000000"/>
                    </a:solidFill>
                  </a:rPr>
                  <a:t>ARGO profiler</a:t>
                </a:r>
              </a:p>
              <a:p>
                <a:pPr>
                  <a:defRPr/>
                </a:pPr>
                <a:r>
                  <a:rPr lang="fr-FR">
                    <a:solidFill>
                      <a:srgbClr val="000000"/>
                    </a:solidFill>
                  </a:rPr>
                  <a:t>   #4900819</a:t>
                </a:r>
              </a:p>
              <a:p>
                <a:pPr>
                  <a:defRPr/>
                </a:pPr>
                <a:r>
                  <a:rPr lang="fr-FR">
                    <a:solidFill>
                      <a:srgbClr val="000000"/>
                    </a:solidFill>
                  </a:rPr>
                  <a:t>7/09</a:t>
                </a:r>
              </a:p>
            </p:txBody>
          </p:sp>
        </p:grpSp>
        <p:sp>
          <p:nvSpPr>
            <p:cNvPr id="23" name="Rectangle 22"/>
            <p:cNvSpPr/>
            <p:nvPr/>
          </p:nvSpPr>
          <p:spPr>
            <a:xfrm>
              <a:off x="6786081" y="1928802"/>
              <a:ext cx="1484173" cy="923374"/>
            </a:xfrm>
            <a:prstGeom prst="rect">
              <a:avLst/>
            </a:prstGeom>
          </p:spPr>
          <p:style>
            <a:lnRef idx="2">
              <a:schemeClr val="dk1"/>
            </a:lnRef>
            <a:fillRef idx="1">
              <a:schemeClr val="lt1"/>
            </a:fillRef>
            <a:effectRef idx="0">
              <a:schemeClr val="dk1"/>
            </a:effectRef>
            <a:fontRef idx="minor">
              <a:schemeClr val="dk1"/>
            </a:fontRef>
          </p:style>
          <p:txBody>
            <a:bodyPr wrap="none">
              <a:prstTxWarp prst="textNoShape">
                <a:avLst/>
              </a:prstTxWarp>
              <a:spAutoFit/>
            </a:bodyPr>
            <a:lstStyle/>
            <a:p>
              <a:pPr>
                <a:defRPr/>
              </a:pPr>
              <a:r>
                <a:rPr lang="fr-FR">
                  <a:solidFill>
                    <a:srgbClr val="000000"/>
                  </a:solidFill>
                </a:rPr>
                <a:t>ARGO profiler</a:t>
              </a:r>
            </a:p>
            <a:p>
              <a:pPr>
                <a:defRPr/>
              </a:pPr>
              <a:r>
                <a:rPr lang="fr-FR">
                  <a:solidFill>
                    <a:srgbClr val="000000"/>
                  </a:solidFill>
                </a:rPr>
                <a:t>   #4900819</a:t>
              </a:r>
            </a:p>
            <a:p>
              <a:pPr>
                <a:defRPr/>
              </a:pPr>
              <a:r>
                <a:rPr lang="fr-FR">
                  <a:solidFill>
                    <a:srgbClr val="000000"/>
                  </a:solidFill>
                </a:rPr>
                <a:t>17/09</a:t>
              </a:r>
            </a:p>
          </p:txBody>
        </p:sp>
        <p:cxnSp>
          <p:nvCxnSpPr>
            <p:cNvPr id="24" name="Connecteur droit avec flèche 23"/>
            <p:cNvCxnSpPr>
              <a:cxnSpLocks noChangeShapeType="1"/>
            </p:cNvCxnSpPr>
            <p:nvPr/>
          </p:nvCxnSpPr>
          <p:spPr bwMode="auto">
            <a:xfrm rot="10800000" flipV="1">
              <a:off x="6357497" y="2428566"/>
              <a:ext cx="428585" cy="356975"/>
            </a:xfrm>
            <a:prstGeom prst="straightConnector1">
              <a:avLst/>
            </a:prstGeom>
            <a:noFill/>
            <a:ln w="25400">
              <a:solidFill>
                <a:schemeClr val="bg1"/>
              </a:solidFill>
              <a:round/>
              <a:headEnd/>
              <a:tailEnd type="arrow" w="med" len="med"/>
            </a:ln>
            <a:effectLst>
              <a:outerShdw blurRad="63500" dist="20000" dir="5400000" rotWithShape="0">
                <a:srgbClr val="000000">
                  <a:alpha val="37999"/>
                </a:srgbClr>
              </a:outerShdw>
            </a:effectLst>
          </p:spPr>
        </p:cxnSp>
      </p:grpSp>
      <p:sp>
        <p:nvSpPr>
          <p:cNvPr id="19" name="Titre 1"/>
          <p:cNvSpPr txBox="1">
            <a:spLocks/>
          </p:cNvSpPr>
          <p:nvPr/>
        </p:nvSpPr>
        <p:spPr>
          <a:xfrm>
            <a:off x="214282" y="0"/>
            <a:ext cx="8286808" cy="642942"/>
          </a:xfrm>
          <a:prstGeom prst="rect">
            <a:avLst/>
          </a:prstGeom>
        </p:spPr>
        <p:style>
          <a:lnRef idx="3">
            <a:schemeClr val="lt1"/>
          </a:lnRef>
          <a:fillRef idx="1">
            <a:schemeClr val="accent2"/>
          </a:fillRef>
          <a:effectRef idx="1">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fr-FR" sz="3600" b="1" dirty="0">
                <a:ln w="11430"/>
                <a:solidFill>
                  <a:srgbClr val="FFC000"/>
                </a:solidFill>
                <a:effectLst>
                  <a:outerShdw blurRad="50800" dist="39000" dir="5460000" algn="tl">
                    <a:srgbClr val="000000">
                      <a:alpha val="38000"/>
                    </a:srgbClr>
                  </a:outerShdw>
                </a:effectLst>
                <a:latin typeface="+mj-lt"/>
                <a:ea typeface="+mj-ea"/>
                <a:cs typeface="+mj-cs"/>
              </a:rPr>
              <a:t> </a:t>
            </a:r>
            <a:r>
              <a:rPr lang="fr-FR" sz="2800" b="1" dirty="0">
                <a:ln w="11430"/>
                <a:solidFill>
                  <a:srgbClr val="FFC000"/>
                </a:solidFill>
                <a:effectLst>
                  <a:outerShdw blurRad="50800" dist="39000" dir="5460000" algn="tl">
                    <a:srgbClr val="000000">
                      <a:alpha val="38000"/>
                    </a:srgbClr>
                  </a:outerShdw>
                </a:effectLst>
                <a:latin typeface="+mj-lt"/>
                <a:ea typeface="+mj-ea"/>
                <a:cs typeface="+mj-cs"/>
              </a:rPr>
              <a:t> </a:t>
            </a:r>
            <a:r>
              <a:rPr lang="fr-FR" b="1" dirty="0">
                <a:ln w="11430"/>
                <a:solidFill>
                  <a:srgbClr val="FFC000"/>
                </a:solidFill>
                <a:effectLst>
                  <a:outerShdw blurRad="50800" dist="39000" dir="5460000" algn="tl">
                    <a:srgbClr val="000000">
                      <a:alpha val="38000"/>
                    </a:srgbClr>
                  </a:outerShdw>
                </a:effectLst>
                <a:latin typeface="+mj-lt"/>
                <a:ea typeface="+mj-ea"/>
                <a:cs typeface="+mj-cs"/>
              </a:rPr>
              <a:t>Erosion of the Amazon/</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Orinico</a:t>
            </a:r>
            <a:r>
              <a:rPr lang="fr-FR" b="1" dirty="0">
                <a:ln w="11430"/>
                <a:solidFill>
                  <a:srgbClr val="FFC000"/>
                </a:solidFill>
                <a:effectLst>
                  <a:outerShdw blurRad="50800" dist="39000" dir="5460000" algn="tl">
                    <a:srgbClr val="000000">
                      <a:alpha val="38000"/>
                    </a:srgbClr>
                  </a:outerShdw>
                </a:effectLst>
                <a:latin typeface="+mj-lt"/>
                <a:ea typeface="+mj-ea"/>
                <a:cs typeface="+mj-cs"/>
              </a:rPr>
              <a:t> Plume </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after</a:t>
            </a:r>
            <a:r>
              <a:rPr lang="fr-FR" b="1" dirty="0">
                <a:ln w="11430"/>
                <a:solidFill>
                  <a:srgbClr val="FFC000"/>
                </a:solidFill>
                <a:effectLst>
                  <a:outerShdw blurRad="50800" dist="39000" dir="5460000" algn="tl">
                    <a:srgbClr val="000000">
                      <a:alpha val="38000"/>
                    </a:srgbClr>
                  </a:outerShdw>
                </a:effectLst>
                <a:latin typeface="+mj-lt"/>
                <a:ea typeface="+mj-ea"/>
                <a:cs typeface="+mj-cs"/>
              </a:rPr>
              <a:t> Igor passage (Right-hand </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side</a:t>
            </a:r>
            <a:r>
              <a:rPr lang="fr-FR" b="1" dirty="0">
                <a:ln w="11430"/>
                <a:solidFill>
                  <a:srgbClr val="FFC000"/>
                </a:solidFill>
                <a:effectLst>
                  <a:outerShdw blurRad="50800" dist="39000" dir="5460000" algn="tl">
                    <a:srgbClr val="000000">
                      <a:alpha val="38000"/>
                    </a:srgbClr>
                  </a:outerShdw>
                </a:effectLst>
                <a:latin typeface="+mj-lt"/>
                <a:ea typeface="+mj-ea"/>
                <a:cs typeface="+mj-cs"/>
              </a:rPr>
              <a:t> of the 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Image 13" descr="ARGO4900819_Hstimeseries.png"/>
          <p:cNvPicPr>
            <a:picLocks noChangeAspect="1"/>
          </p:cNvPicPr>
          <p:nvPr/>
        </p:nvPicPr>
        <p:blipFill>
          <a:blip r:embed="rId2"/>
          <a:srcRect/>
          <a:stretch>
            <a:fillRect/>
          </a:stretch>
        </p:blipFill>
        <p:spPr bwMode="auto">
          <a:xfrm>
            <a:off x="4429125" y="500063"/>
            <a:ext cx="4286250" cy="3214687"/>
          </a:xfrm>
          <a:prstGeom prst="rect">
            <a:avLst/>
          </a:prstGeom>
          <a:noFill/>
          <a:ln w="9525">
            <a:noFill/>
            <a:miter lim="800000"/>
            <a:headEnd/>
            <a:tailEnd/>
          </a:ln>
        </p:spPr>
      </p:pic>
      <p:pic>
        <p:nvPicPr>
          <p:cNvPr id="18435" name="Image 4" descr="ARGO4900819_windtimeseries.png"/>
          <p:cNvPicPr>
            <a:picLocks noChangeAspect="1"/>
          </p:cNvPicPr>
          <p:nvPr/>
        </p:nvPicPr>
        <p:blipFill>
          <a:blip r:embed="rId3"/>
          <a:srcRect/>
          <a:stretch>
            <a:fillRect/>
          </a:stretch>
        </p:blipFill>
        <p:spPr bwMode="auto">
          <a:xfrm>
            <a:off x="142875" y="500063"/>
            <a:ext cx="4286250" cy="3216275"/>
          </a:xfrm>
          <a:prstGeom prst="rect">
            <a:avLst/>
          </a:prstGeom>
          <a:noFill/>
          <a:ln w="9525">
            <a:noFill/>
            <a:miter lim="800000"/>
            <a:headEnd/>
            <a:tailEnd/>
          </a:ln>
        </p:spPr>
      </p:pic>
      <p:sp>
        <p:nvSpPr>
          <p:cNvPr id="2" name="Titre 1"/>
          <p:cNvSpPr txBox="1">
            <a:spLocks/>
          </p:cNvSpPr>
          <p:nvPr/>
        </p:nvSpPr>
        <p:spPr>
          <a:xfrm>
            <a:off x="142844" y="71438"/>
            <a:ext cx="9001156" cy="357166"/>
          </a:xfrm>
          <a:prstGeom prst="rect">
            <a:avLst/>
          </a:prstGeom>
        </p:spPr>
        <p:style>
          <a:lnRef idx="3">
            <a:schemeClr val="lt1"/>
          </a:lnRef>
          <a:fillRef idx="1">
            <a:schemeClr val="accent5"/>
          </a:fillRef>
          <a:effectRef idx="1">
            <a:schemeClr val="accent5"/>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Sea</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surface </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Salinity</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conditions </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at</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the ARGO </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float</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location </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before</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after</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IGOR (right-hand </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side</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quadrant)</a:t>
            </a:r>
          </a:p>
        </p:txBody>
      </p:sp>
      <p:grpSp>
        <p:nvGrpSpPr>
          <p:cNvPr id="3" name="Groupe 7"/>
          <p:cNvGrpSpPr>
            <a:grpSpLocks/>
          </p:cNvGrpSpPr>
          <p:nvPr/>
        </p:nvGrpSpPr>
        <p:grpSpPr bwMode="auto">
          <a:xfrm>
            <a:off x="3713163" y="1571625"/>
            <a:ext cx="1679575" cy="1000125"/>
            <a:chOff x="3713950" y="1572406"/>
            <a:chExt cx="1678064" cy="1000132"/>
          </a:xfrm>
        </p:grpSpPr>
        <p:sp>
          <p:nvSpPr>
            <p:cNvPr id="4" name="ZoneTexte 3"/>
            <p:cNvSpPr txBox="1"/>
            <p:nvPr/>
          </p:nvSpPr>
          <p:spPr>
            <a:xfrm>
              <a:off x="3858282" y="2142323"/>
              <a:ext cx="1533732" cy="369890"/>
            </a:xfrm>
            <a:prstGeom prst="rect">
              <a:avLst/>
            </a:prstGeom>
          </p:spPr>
          <p:style>
            <a:lnRef idx="2">
              <a:schemeClr val="dk1"/>
            </a:lnRef>
            <a:fillRef idx="1">
              <a:schemeClr val="lt1"/>
            </a:fillRef>
            <a:effectRef idx="0">
              <a:schemeClr val="dk1"/>
            </a:effectRef>
            <a:fontRef idx="minor">
              <a:schemeClr val="dk1"/>
            </a:fontRef>
          </p:style>
          <p:txBody>
            <a:bodyPr wrap="none">
              <a:prstTxWarp prst="textNoShape">
                <a:avLst/>
              </a:prstTxWarp>
              <a:spAutoFit/>
            </a:bodyPr>
            <a:lstStyle/>
            <a:p>
              <a:pPr>
                <a:defRPr/>
              </a:pPr>
              <a:r>
                <a:rPr lang="el-GR">
                  <a:solidFill>
                    <a:schemeClr val="tx1"/>
                  </a:solidFill>
                </a:rPr>
                <a:t>Δ</a:t>
              </a:r>
              <a:r>
                <a:rPr lang="fr-FR">
                  <a:solidFill>
                    <a:schemeClr val="tx1"/>
                  </a:solidFill>
                </a:rPr>
                <a:t>SSS </a:t>
              </a:r>
              <a:r>
                <a:rPr lang="fr-FR" baseline="-25000">
                  <a:solidFill>
                    <a:schemeClr val="tx1"/>
                  </a:solidFill>
                </a:rPr>
                <a:t>smos</a:t>
              </a:r>
              <a:r>
                <a:rPr lang="fr-FR">
                  <a:solidFill>
                    <a:schemeClr val="tx1"/>
                  </a:solidFill>
                </a:rPr>
                <a:t>=+1.4</a:t>
              </a:r>
            </a:p>
          </p:txBody>
        </p:sp>
        <p:cxnSp>
          <p:nvCxnSpPr>
            <p:cNvPr id="7" name="Connecteur droit avec flèche 6"/>
            <p:cNvCxnSpPr/>
            <p:nvPr/>
          </p:nvCxnSpPr>
          <p:spPr>
            <a:xfrm rot="5400000">
              <a:off x="3214677" y="2071679"/>
              <a:ext cx="1000132" cy="158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grpSp>
        <p:nvGrpSpPr>
          <p:cNvPr id="5" name="Groupe 11"/>
          <p:cNvGrpSpPr/>
          <p:nvPr/>
        </p:nvGrpSpPr>
        <p:grpSpPr>
          <a:xfrm>
            <a:off x="4499768" y="1143778"/>
            <a:ext cx="1556997" cy="928694"/>
            <a:chOff x="4499768" y="1143778"/>
            <a:chExt cx="1556997" cy="928694"/>
          </a:xfrm>
          <a:solidFill>
            <a:schemeClr val="bg1"/>
          </a:solidFill>
        </p:grpSpPr>
        <p:cxnSp>
          <p:nvCxnSpPr>
            <p:cNvPr id="10" name="Connecteur droit avec flèche 9"/>
            <p:cNvCxnSpPr/>
            <p:nvPr/>
          </p:nvCxnSpPr>
          <p:spPr>
            <a:xfrm rot="5400000">
              <a:off x="4036215" y="1607331"/>
              <a:ext cx="928694" cy="1588"/>
            </a:xfrm>
            <a:prstGeom prst="straightConnector1">
              <a:avLst/>
            </a:prstGeom>
            <a:grpFill/>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572000" y="1428736"/>
              <a:ext cx="1484765" cy="369332"/>
            </a:xfrm>
            <a:prstGeom prst="rect">
              <a:avLst/>
            </a:prstGeom>
            <a:grpFill/>
            <a:ln>
              <a:solidFill>
                <a:srgbClr val="FF0000"/>
              </a:solidFill>
            </a:ln>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l-GR" dirty="0">
                  <a:solidFill>
                    <a:srgbClr val="FF0000"/>
                  </a:solidFill>
                </a:rPr>
                <a:t>Δ</a:t>
              </a:r>
              <a:r>
                <a:rPr lang="fr-FR" dirty="0">
                  <a:solidFill>
                    <a:srgbClr val="FF0000"/>
                  </a:solidFill>
                </a:rPr>
                <a:t>SSS </a:t>
              </a:r>
              <a:r>
                <a:rPr lang="fr-FR" baseline="-25000" dirty="0" err="1">
                  <a:solidFill>
                    <a:srgbClr val="FF0000"/>
                  </a:solidFill>
                </a:rPr>
                <a:t>argo</a:t>
              </a:r>
              <a:r>
                <a:rPr lang="fr-FR" dirty="0">
                  <a:solidFill>
                    <a:srgbClr val="FF0000"/>
                  </a:solidFill>
                </a:rPr>
                <a:t>=+1.3</a:t>
              </a:r>
            </a:p>
          </p:txBody>
        </p:sp>
      </p:grpSp>
      <p:sp>
        <p:nvSpPr>
          <p:cNvPr id="18439" name="Rectangle 12"/>
          <p:cNvSpPr>
            <a:spLocks noChangeArrowheads="1"/>
          </p:cNvSpPr>
          <p:nvPr/>
        </p:nvSpPr>
        <p:spPr bwMode="auto">
          <a:xfrm>
            <a:off x="142875" y="3786188"/>
            <a:ext cx="8572500" cy="2862262"/>
          </a:xfrm>
          <a:prstGeom prst="rect">
            <a:avLst/>
          </a:prstGeom>
          <a:noFill/>
          <a:ln w="9525">
            <a:noFill/>
            <a:miter lim="800000"/>
            <a:headEnd/>
            <a:tailEnd/>
          </a:ln>
        </p:spPr>
        <p:txBody>
          <a:bodyPr>
            <a:prstTxWarp prst="textNoShape">
              <a:avLst/>
            </a:prstTxWarp>
            <a:spAutoFit/>
          </a:bodyPr>
          <a:lstStyle/>
          <a:p>
            <a:r>
              <a:rPr lang="fr-FR">
                <a:latin typeface="Calibri" charset="0"/>
              </a:rPr>
              <a:t>Enhancement of Sea Surface Salinity as seen by ARGO after IGOR passage: </a:t>
            </a:r>
            <a:r>
              <a:rPr lang="el-GR">
                <a:latin typeface="Calibri" charset="0"/>
              </a:rPr>
              <a:t>Δ</a:t>
            </a:r>
            <a:r>
              <a:rPr lang="fr-FR">
                <a:latin typeface="Calibri" charset="0"/>
              </a:rPr>
              <a:t>SSS</a:t>
            </a:r>
            <a:r>
              <a:rPr lang="fr-FR" baseline="-25000">
                <a:latin typeface="Calibri" charset="0"/>
              </a:rPr>
              <a:t>argo</a:t>
            </a:r>
            <a:r>
              <a:rPr lang="fr-FR">
                <a:latin typeface="Calibri" charset="0"/>
              </a:rPr>
              <a:t>~+1.3</a:t>
            </a:r>
          </a:p>
          <a:p>
            <a:r>
              <a:rPr lang="fr-FR" b="1">
                <a:latin typeface="Calibri" charset="0"/>
              </a:rPr>
              <a:t>Excellent consistency with SMOS observation trend: </a:t>
            </a:r>
            <a:r>
              <a:rPr lang="el-GR">
                <a:latin typeface="Calibri" charset="0"/>
              </a:rPr>
              <a:t>Δ</a:t>
            </a:r>
            <a:r>
              <a:rPr lang="fr-FR">
                <a:latin typeface="Calibri" charset="0"/>
              </a:rPr>
              <a:t>SSS</a:t>
            </a:r>
            <a:r>
              <a:rPr lang="fr-FR" baseline="-25000">
                <a:latin typeface="Calibri" charset="0"/>
              </a:rPr>
              <a:t>smos</a:t>
            </a:r>
            <a:r>
              <a:rPr lang="fr-FR" b="1">
                <a:latin typeface="Calibri" charset="0"/>
              </a:rPr>
              <a:t>~+1.4 .</a:t>
            </a:r>
          </a:p>
          <a:p>
            <a:endParaRPr lang="fr-FR" b="1">
              <a:latin typeface="Calibri" charset="0"/>
            </a:endParaRPr>
          </a:p>
          <a:p>
            <a:r>
              <a:rPr lang="fr-FR">
                <a:latin typeface="Calibri" charset="0"/>
              </a:rPr>
              <a:t>SMOS SSS is however systematically ~0.5 pss fresher than ARGO observations</a:t>
            </a:r>
            <a:r>
              <a:rPr lang="fr-FR" b="1">
                <a:latin typeface="Calibri" charset="0"/>
              </a:rPr>
              <a:t> </a:t>
            </a:r>
            <a:r>
              <a:rPr lang="fr-FR">
                <a:latin typeface="Calibri" charset="0"/>
              </a:rPr>
              <a:t>at 5 m depth</a:t>
            </a:r>
          </a:p>
          <a:p>
            <a:endParaRPr lang="fr-FR">
              <a:latin typeface="Calibri" charset="0"/>
            </a:endParaRPr>
          </a:p>
          <a:p>
            <a:r>
              <a:rPr lang="fr-FR">
                <a:latin typeface="Calibri" charset="0"/>
              </a:rPr>
              <a:t>Maximum surface Wind encountered at the argo float location is ~33 m/s (GFDL model)</a:t>
            </a:r>
          </a:p>
          <a:p>
            <a:r>
              <a:rPr lang="fr-FR">
                <a:latin typeface="Calibri" charset="0"/>
              </a:rPr>
              <a:t>Maximum significant wave height up to 11 m (Wave Watch III, NAH)</a:t>
            </a:r>
          </a:p>
          <a:p>
            <a:endParaRPr lang="fr-FR">
              <a:latin typeface="Calibri" charset="0"/>
            </a:endParaRPr>
          </a:p>
          <a:p>
            <a:endParaRPr lang="fr-FR">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Image 15" descr="ARGO4900819dens.png"/>
          <p:cNvPicPr>
            <a:picLocks noChangeAspect="1"/>
          </p:cNvPicPr>
          <p:nvPr/>
        </p:nvPicPr>
        <p:blipFill>
          <a:blip r:embed="rId2"/>
          <a:srcRect/>
          <a:stretch>
            <a:fillRect/>
          </a:stretch>
        </p:blipFill>
        <p:spPr bwMode="auto">
          <a:xfrm>
            <a:off x="5000625" y="3736975"/>
            <a:ext cx="4160838" cy="3121025"/>
          </a:xfrm>
          <a:prstGeom prst="rect">
            <a:avLst/>
          </a:prstGeom>
          <a:noFill/>
          <a:ln w="9525">
            <a:noFill/>
            <a:miter lim="800000"/>
            <a:headEnd/>
            <a:tailEnd/>
          </a:ln>
        </p:spPr>
      </p:pic>
      <p:pic>
        <p:nvPicPr>
          <p:cNvPr id="19459" name="Image 14" descr="ARGO4900819T.png"/>
          <p:cNvPicPr>
            <a:picLocks noChangeAspect="1"/>
          </p:cNvPicPr>
          <p:nvPr/>
        </p:nvPicPr>
        <p:blipFill>
          <a:blip r:embed="rId3"/>
          <a:srcRect/>
          <a:stretch>
            <a:fillRect/>
          </a:stretch>
        </p:blipFill>
        <p:spPr bwMode="auto">
          <a:xfrm>
            <a:off x="4286250" y="357188"/>
            <a:ext cx="4446588" cy="3335337"/>
          </a:xfrm>
          <a:prstGeom prst="rect">
            <a:avLst/>
          </a:prstGeom>
          <a:noFill/>
          <a:ln w="9525">
            <a:noFill/>
            <a:miter lim="800000"/>
            <a:headEnd/>
            <a:tailEnd/>
          </a:ln>
        </p:spPr>
      </p:pic>
      <p:pic>
        <p:nvPicPr>
          <p:cNvPr id="19460" name="Image 13" descr="ARGO4900819S.png"/>
          <p:cNvPicPr>
            <a:picLocks noChangeAspect="1"/>
          </p:cNvPicPr>
          <p:nvPr/>
        </p:nvPicPr>
        <p:blipFill>
          <a:blip r:embed="rId4"/>
          <a:srcRect/>
          <a:stretch>
            <a:fillRect/>
          </a:stretch>
        </p:blipFill>
        <p:spPr bwMode="auto">
          <a:xfrm>
            <a:off x="214313" y="357188"/>
            <a:ext cx="4089400" cy="3067050"/>
          </a:xfrm>
          <a:prstGeom prst="rect">
            <a:avLst/>
          </a:prstGeom>
          <a:noFill/>
          <a:ln w="9525">
            <a:noFill/>
            <a:miter lim="800000"/>
            <a:headEnd/>
            <a:tailEnd/>
          </a:ln>
        </p:spPr>
      </p:pic>
      <p:sp>
        <p:nvSpPr>
          <p:cNvPr id="19461" name="ZoneTexte 3"/>
          <p:cNvSpPr txBox="1">
            <a:spLocks noChangeArrowheads="1"/>
          </p:cNvSpPr>
          <p:nvPr/>
        </p:nvSpPr>
        <p:spPr bwMode="auto">
          <a:xfrm>
            <a:off x="142875" y="3394075"/>
            <a:ext cx="5019675" cy="2678113"/>
          </a:xfrm>
          <a:prstGeom prst="rect">
            <a:avLst/>
          </a:prstGeom>
          <a:noFill/>
          <a:ln w="9525">
            <a:noFill/>
            <a:miter lim="800000"/>
            <a:headEnd/>
            <a:tailEnd/>
          </a:ln>
        </p:spPr>
        <p:txBody>
          <a:bodyPr wrap="none">
            <a:prstTxWarp prst="textNoShape">
              <a:avLst/>
            </a:prstTxWarp>
            <a:spAutoFit/>
          </a:bodyPr>
          <a:lstStyle/>
          <a:p>
            <a:r>
              <a:rPr lang="fr-FR">
                <a:latin typeface="Calibri" charset="0"/>
              </a:rPr>
              <a:t>Original Plume surface freshwater layer ~20 m thick</a:t>
            </a:r>
          </a:p>
          <a:p>
            <a:endParaRPr lang="fr-FR">
              <a:latin typeface="Calibri" charset="0"/>
            </a:endParaRPr>
          </a:p>
          <a:p>
            <a:r>
              <a:rPr lang="fr-FR" u="sng">
                <a:latin typeface="Calibri" charset="0"/>
              </a:rPr>
              <a:t>After the passage of Igor:</a:t>
            </a:r>
          </a:p>
          <a:p>
            <a:r>
              <a:rPr lang="fr-FR">
                <a:latin typeface="Calibri" charset="0"/>
              </a:rPr>
              <a:t>=&gt;Drop of sea surface temperature </a:t>
            </a:r>
            <a:r>
              <a:rPr lang="el-GR">
                <a:latin typeface="Calibri" charset="0"/>
              </a:rPr>
              <a:t>Δ </a:t>
            </a:r>
            <a:r>
              <a:rPr lang="fr-FR">
                <a:latin typeface="Calibri" charset="0"/>
              </a:rPr>
              <a:t>T~2.8°C </a:t>
            </a:r>
          </a:p>
          <a:p>
            <a:r>
              <a:rPr lang="fr-FR">
                <a:latin typeface="Calibri" charset="0"/>
              </a:rPr>
              <a:t>=&gt;Enhancement of Sea Surface Salinity by </a:t>
            </a:r>
            <a:r>
              <a:rPr lang="el-GR">
                <a:latin typeface="Calibri" charset="0"/>
              </a:rPr>
              <a:t>Δ</a:t>
            </a:r>
            <a:r>
              <a:rPr lang="fr-FR">
                <a:latin typeface="Calibri" charset="0"/>
              </a:rPr>
              <a:t>S=1.4</a:t>
            </a:r>
          </a:p>
          <a:p>
            <a:r>
              <a:rPr lang="fr-FR" b="1">
                <a:latin typeface="Calibri" charset="0"/>
              </a:rPr>
              <a:t>Excellent consistence with SMOS obs~1.5</a:t>
            </a:r>
          </a:p>
          <a:p>
            <a:endParaRPr lang="fr-FR">
              <a:latin typeface="Calibri" charset="0"/>
            </a:endParaRPr>
          </a:p>
          <a:p>
            <a:r>
              <a:rPr lang="fr-FR">
                <a:latin typeface="Calibri" charset="0"/>
              </a:rPr>
              <a:t>Increase in sea surface density ~2 kg/m</a:t>
            </a:r>
            <a:r>
              <a:rPr lang="fr-FR" baseline="30000">
                <a:latin typeface="Calibri" charset="0"/>
              </a:rPr>
              <a:t>3</a:t>
            </a:r>
          </a:p>
          <a:p>
            <a:endParaRPr lang="fr-FR" baseline="30000">
              <a:latin typeface="Calibri" charset="0"/>
            </a:endParaRPr>
          </a:p>
          <a:p>
            <a:endParaRPr lang="fr-FR" baseline="30000">
              <a:latin typeface="Calibri" charset="0"/>
            </a:endParaRPr>
          </a:p>
        </p:txBody>
      </p:sp>
      <p:sp>
        <p:nvSpPr>
          <p:cNvPr id="19462" name="Rectangle 4"/>
          <p:cNvSpPr>
            <a:spLocks noChangeArrowheads="1"/>
          </p:cNvSpPr>
          <p:nvPr/>
        </p:nvSpPr>
        <p:spPr bwMode="auto">
          <a:xfrm>
            <a:off x="1071563" y="0"/>
            <a:ext cx="7651750" cy="369888"/>
          </a:xfrm>
          <a:prstGeom prst="rect">
            <a:avLst/>
          </a:prstGeom>
          <a:noFill/>
          <a:ln w="9525">
            <a:noFill/>
            <a:miter lim="800000"/>
            <a:headEnd/>
            <a:tailEnd/>
          </a:ln>
        </p:spPr>
        <p:txBody>
          <a:bodyPr wrap="none">
            <a:prstTxWarp prst="textNoShape">
              <a:avLst/>
            </a:prstTxWarp>
            <a:spAutoFit/>
          </a:bodyPr>
          <a:lstStyle/>
          <a:p>
            <a:r>
              <a:rPr lang="fr-FR">
                <a:latin typeface="Calibri" charset="0"/>
              </a:rPr>
              <a:t>Mixing of the Warm freshwater surface layer by Hurricane Igor (ARGO#4900819)</a:t>
            </a:r>
          </a:p>
        </p:txBody>
      </p:sp>
      <p:sp>
        <p:nvSpPr>
          <p:cNvPr id="19463" name="ZoneTexte 5"/>
          <p:cNvSpPr txBox="1">
            <a:spLocks noChangeArrowheads="1"/>
          </p:cNvSpPr>
          <p:nvPr/>
        </p:nvSpPr>
        <p:spPr bwMode="auto">
          <a:xfrm>
            <a:off x="857250" y="1714500"/>
            <a:ext cx="1865313" cy="923925"/>
          </a:xfrm>
          <a:prstGeom prst="rect">
            <a:avLst/>
          </a:prstGeom>
          <a:noFill/>
          <a:ln w="9525">
            <a:noFill/>
            <a:miter lim="800000"/>
            <a:headEnd/>
            <a:tailEnd/>
          </a:ln>
        </p:spPr>
        <p:txBody>
          <a:bodyPr wrap="none">
            <a:prstTxWarp prst="textNoShape">
              <a:avLst/>
            </a:prstTxWarp>
            <a:spAutoFit/>
          </a:bodyPr>
          <a:lstStyle/>
          <a:p>
            <a:r>
              <a:rPr lang="fr-FR">
                <a:solidFill>
                  <a:srgbClr val="1802BE"/>
                </a:solidFill>
                <a:latin typeface="Calibri" charset="0"/>
              </a:rPr>
              <a:t>6 days Before Igor</a:t>
            </a:r>
          </a:p>
          <a:p>
            <a:r>
              <a:rPr lang="fr-FR">
                <a:latin typeface="Calibri" charset="0"/>
              </a:rPr>
              <a:t>1 day after Igor</a:t>
            </a:r>
          </a:p>
          <a:p>
            <a:r>
              <a:rPr lang="fr-FR">
                <a:solidFill>
                  <a:srgbClr val="FF0000"/>
                </a:solidFill>
                <a:latin typeface="Calibri" charset="0"/>
              </a:rPr>
              <a:t>9 days After Igor</a:t>
            </a:r>
          </a:p>
        </p:txBody>
      </p:sp>
      <p:sp>
        <p:nvSpPr>
          <p:cNvPr id="19464" name="ZoneTexte 7"/>
          <p:cNvSpPr txBox="1">
            <a:spLocks noChangeArrowheads="1"/>
          </p:cNvSpPr>
          <p:nvPr/>
        </p:nvSpPr>
        <p:spPr bwMode="auto">
          <a:xfrm>
            <a:off x="142875" y="5854700"/>
            <a:ext cx="3795713" cy="646113"/>
          </a:xfrm>
          <a:prstGeom prst="rect">
            <a:avLst/>
          </a:prstGeom>
          <a:noFill/>
          <a:ln w="9525">
            <a:noFill/>
            <a:miter lim="800000"/>
            <a:headEnd/>
            <a:tailEnd/>
          </a:ln>
        </p:spPr>
        <p:txBody>
          <a:bodyPr wrap="none">
            <a:prstTxWarp prst="textNoShape">
              <a:avLst/>
            </a:prstTxWarp>
            <a:spAutoFit/>
          </a:bodyPr>
          <a:lstStyle/>
          <a:p>
            <a:r>
              <a:rPr lang="fr-FR">
                <a:latin typeface="Calibri" charset="0"/>
              </a:rPr>
              <a:t>Deepening of the Mixed  surface layer </a:t>
            </a:r>
          </a:p>
          <a:p>
            <a:r>
              <a:rPr lang="fr-FR">
                <a:latin typeface="Calibri" charset="0"/>
              </a:rPr>
              <a:t>From 20 m   down to ~90 m depth</a:t>
            </a:r>
          </a:p>
        </p:txBody>
      </p:sp>
      <p:sp>
        <p:nvSpPr>
          <p:cNvPr id="19465" name="ZoneTexte 8"/>
          <p:cNvSpPr txBox="1">
            <a:spLocks noChangeArrowheads="1"/>
          </p:cNvSpPr>
          <p:nvPr/>
        </p:nvSpPr>
        <p:spPr bwMode="auto">
          <a:xfrm>
            <a:off x="928688" y="1000125"/>
            <a:ext cx="2341562" cy="369888"/>
          </a:xfrm>
          <a:prstGeom prst="rect">
            <a:avLst/>
          </a:prstGeom>
          <a:noFill/>
          <a:ln w="9525">
            <a:noFill/>
            <a:miter lim="800000"/>
            <a:headEnd/>
            <a:tailEnd/>
          </a:ln>
        </p:spPr>
        <p:txBody>
          <a:bodyPr wrap="none">
            <a:prstTxWarp prst="textNoShape">
              <a:avLst/>
            </a:prstTxWarp>
            <a:spAutoFit/>
          </a:bodyPr>
          <a:lstStyle/>
          <a:p>
            <a:r>
              <a:rPr lang="fr-FR">
                <a:latin typeface="Calibri" charset="0"/>
              </a:rPr>
              <a:t>Salinity Argo #4900819</a:t>
            </a:r>
          </a:p>
        </p:txBody>
      </p:sp>
      <p:sp>
        <p:nvSpPr>
          <p:cNvPr id="19466" name="ZoneTexte 9"/>
          <p:cNvSpPr txBox="1">
            <a:spLocks noChangeArrowheads="1"/>
          </p:cNvSpPr>
          <p:nvPr/>
        </p:nvSpPr>
        <p:spPr bwMode="auto">
          <a:xfrm>
            <a:off x="5000625" y="1071563"/>
            <a:ext cx="1881188" cy="646112"/>
          </a:xfrm>
          <a:prstGeom prst="rect">
            <a:avLst/>
          </a:prstGeom>
          <a:noFill/>
          <a:ln w="9525">
            <a:noFill/>
            <a:miter lim="800000"/>
            <a:headEnd/>
            <a:tailEnd/>
          </a:ln>
        </p:spPr>
        <p:txBody>
          <a:bodyPr wrap="none">
            <a:prstTxWarp prst="textNoShape">
              <a:avLst/>
            </a:prstTxWarp>
            <a:spAutoFit/>
          </a:bodyPr>
          <a:lstStyle/>
          <a:p>
            <a:r>
              <a:rPr lang="fr-FR">
                <a:latin typeface="Calibri" charset="0"/>
              </a:rPr>
              <a:t>Temperature Argo</a:t>
            </a:r>
          </a:p>
          <a:p>
            <a:r>
              <a:rPr lang="fr-FR">
                <a:latin typeface="Calibri" charset="0"/>
              </a:rPr>
              <a:t>#4900819</a:t>
            </a:r>
          </a:p>
        </p:txBody>
      </p:sp>
      <p:sp>
        <p:nvSpPr>
          <p:cNvPr id="19467" name="ZoneTexte 10"/>
          <p:cNvSpPr txBox="1">
            <a:spLocks noChangeArrowheads="1"/>
          </p:cNvSpPr>
          <p:nvPr/>
        </p:nvSpPr>
        <p:spPr bwMode="auto">
          <a:xfrm>
            <a:off x="5929313" y="5143500"/>
            <a:ext cx="1381125" cy="646113"/>
          </a:xfrm>
          <a:prstGeom prst="rect">
            <a:avLst/>
          </a:prstGeom>
          <a:noFill/>
          <a:ln w="9525">
            <a:noFill/>
            <a:miter lim="800000"/>
            <a:headEnd/>
            <a:tailEnd/>
          </a:ln>
        </p:spPr>
        <p:txBody>
          <a:bodyPr wrap="none">
            <a:prstTxWarp prst="textNoShape">
              <a:avLst/>
            </a:prstTxWarp>
            <a:spAutoFit/>
          </a:bodyPr>
          <a:lstStyle/>
          <a:p>
            <a:r>
              <a:rPr lang="fr-FR">
                <a:latin typeface="Calibri" charset="0"/>
              </a:rPr>
              <a:t>Density Argo</a:t>
            </a:r>
          </a:p>
          <a:p>
            <a:r>
              <a:rPr lang="fr-FR">
                <a:latin typeface="Calibri" charset="0"/>
              </a:rPr>
              <a:t>#4900819</a:t>
            </a:r>
          </a:p>
        </p:txBody>
      </p:sp>
      <p:sp>
        <p:nvSpPr>
          <p:cNvPr id="12" name="Titre 1"/>
          <p:cNvSpPr txBox="1">
            <a:spLocks/>
          </p:cNvSpPr>
          <p:nvPr/>
        </p:nvSpPr>
        <p:spPr>
          <a:xfrm>
            <a:off x="500034" y="0"/>
            <a:ext cx="8143932" cy="357166"/>
          </a:xfrm>
          <a:prstGeom prst="rect">
            <a:avLst/>
          </a:prstGeom>
        </p:spPr>
        <p:style>
          <a:lnRef idx="3">
            <a:schemeClr val="lt1"/>
          </a:lnRef>
          <a:fillRef idx="1">
            <a:schemeClr val="accent5"/>
          </a:fillRef>
          <a:effectRef idx="1">
            <a:schemeClr val="accent5"/>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fr-FR" sz="2000" b="1" dirty="0">
                <a:ln w="11430"/>
                <a:solidFill>
                  <a:srgbClr val="FFC000"/>
                </a:solidFill>
                <a:effectLst>
                  <a:outerShdw blurRad="50800" dist="39000" dir="5460000" algn="tl">
                    <a:srgbClr val="000000">
                      <a:alpha val="38000"/>
                    </a:srgbClr>
                  </a:outerShdw>
                </a:effectLst>
                <a:latin typeface="+mj-lt"/>
                <a:ea typeface="+mj-ea"/>
                <a:cs typeface="+mj-cs"/>
              </a:rPr>
              <a:t>Vertical </a:t>
            </a:r>
            <a:r>
              <a:rPr lang="fr-FR" sz="2000" b="1" dirty="0" err="1">
                <a:ln w="11430"/>
                <a:solidFill>
                  <a:srgbClr val="FFC000"/>
                </a:solidFill>
                <a:effectLst>
                  <a:outerShdw blurRad="50800" dist="39000" dir="5460000" algn="tl">
                    <a:srgbClr val="000000">
                      <a:alpha val="38000"/>
                    </a:srgbClr>
                  </a:outerShdw>
                </a:effectLst>
                <a:latin typeface="+mj-lt"/>
                <a:ea typeface="+mj-ea"/>
                <a:cs typeface="+mj-cs"/>
              </a:rPr>
              <a:t>stratication</a:t>
            </a:r>
            <a:r>
              <a:rPr lang="fr-FR" sz="2000" b="1" dirty="0">
                <a:ln w="11430"/>
                <a:solidFill>
                  <a:srgbClr val="FFC000"/>
                </a:solidFill>
                <a:effectLst>
                  <a:outerShdw blurRad="50800" dist="39000" dir="5460000" algn="tl">
                    <a:srgbClr val="000000">
                      <a:alpha val="38000"/>
                    </a:srgbClr>
                  </a:outerShdw>
                </a:effectLst>
                <a:latin typeface="+mj-lt"/>
                <a:ea typeface="+mj-ea"/>
                <a:cs typeface="+mj-cs"/>
              </a:rPr>
              <a:t>  </a:t>
            </a:r>
            <a:r>
              <a:rPr lang="fr-FR" sz="2000" b="1" dirty="0" err="1">
                <a:ln w="11430"/>
                <a:solidFill>
                  <a:srgbClr val="FFC000"/>
                </a:solidFill>
                <a:effectLst>
                  <a:outerShdw blurRad="50800" dist="39000" dir="5460000" algn="tl">
                    <a:srgbClr val="000000">
                      <a:alpha val="38000"/>
                    </a:srgbClr>
                  </a:outerShdw>
                </a:effectLst>
                <a:latin typeface="+mj-lt"/>
                <a:ea typeface="+mj-ea"/>
                <a:cs typeface="+mj-cs"/>
              </a:rPr>
              <a:t>before</a:t>
            </a:r>
            <a:r>
              <a:rPr lang="fr-FR" sz="2000" b="1" dirty="0">
                <a:ln w="11430"/>
                <a:solidFill>
                  <a:srgbClr val="FFC000"/>
                </a:solidFill>
                <a:effectLst>
                  <a:outerShdw blurRad="50800" dist="39000" dir="5460000" algn="tl">
                    <a:srgbClr val="000000">
                      <a:alpha val="38000"/>
                    </a:srgbClr>
                  </a:outerShdw>
                </a:effectLst>
                <a:latin typeface="+mj-lt"/>
                <a:ea typeface="+mj-ea"/>
                <a:cs typeface="+mj-cs"/>
              </a:rPr>
              <a:t>/</a:t>
            </a:r>
            <a:r>
              <a:rPr lang="fr-FR" sz="2000" b="1" dirty="0" err="1">
                <a:ln w="11430"/>
                <a:solidFill>
                  <a:srgbClr val="FFC000"/>
                </a:solidFill>
                <a:effectLst>
                  <a:outerShdw blurRad="50800" dist="39000" dir="5460000" algn="tl">
                    <a:srgbClr val="000000">
                      <a:alpha val="38000"/>
                    </a:srgbClr>
                  </a:outerShdw>
                </a:effectLst>
                <a:latin typeface="+mj-lt"/>
                <a:ea typeface="+mj-ea"/>
                <a:cs typeface="+mj-cs"/>
              </a:rPr>
              <a:t>after</a:t>
            </a:r>
            <a:r>
              <a:rPr lang="fr-FR" sz="2000" b="1" dirty="0">
                <a:ln w="11430"/>
                <a:solidFill>
                  <a:srgbClr val="FFC000"/>
                </a:solidFill>
                <a:effectLst>
                  <a:outerShdw blurRad="50800" dist="39000" dir="5460000" algn="tl">
                    <a:srgbClr val="000000">
                      <a:alpha val="38000"/>
                    </a:srgbClr>
                  </a:outerShdw>
                </a:effectLst>
                <a:latin typeface="+mj-lt"/>
                <a:ea typeface="+mj-ea"/>
                <a:cs typeface="+mj-cs"/>
              </a:rPr>
              <a:t> in the right-hand </a:t>
            </a:r>
            <a:r>
              <a:rPr lang="fr-FR" sz="2000" b="1" dirty="0" err="1">
                <a:ln w="11430"/>
                <a:solidFill>
                  <a:srgbClr val="FFC000"/>
                </a:solidFill>
                <a:effectLst>
                  <a:outerShdw blurRad="50800" dist="39000" dir="5460000" algn="tl">
                    <a:srgbClr val="000000">
                      <a:alpha val="38000"/>
                    </a:srgbClr>
                  </a:outerShdw>
                </a:effectLst>
                <a:latin typeface="+mj-lt"/>
                <a:ea typeface="+mj-ea"/>
                <a:cs typeface="+mj-cs"/>
              </a:rPr>
              <a:t>side</a:t>
            </a:r>
            <a:r>
              <a:rPr lang="fr-FR" sz="2000" b="1" dirty="0">
                <a:ln w="11430"/>
                <a:solidFill>
                  <a:srgbClr val="FFC000"/>
                </a:solidFill>
                <a:effectLst>
                  <a:outerShdw blurRad="50800" dist="39000" dir="5460000" algn="tl">
                    <a:srgbClr val="000000">
                      <a:alpha val="38000"/>
                    </a:srgbClr>
                  </a:outerShdw>
                </a:effectLst>
                <a:latin typeface="+mj-lt"/>
                <a:ea typeface="+mj-ea"/>
                <a:cs typeface="+mj-cs"/>
              </a:rPr>
              <a:t> quadrant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214282" y="0"/>
            <a:ext cx="8286808" cy="642942"/>
          </a:xfrm>
          <a:prstGeom prst="rect">
            <a:avLst/>
          </a:prstGeom>
        </p:spPr>
        <p:style>
          <a:lnRef idx="3">
            <a:schemeClr val="lt1"/>
          </a:lnRef>
          <a:fillRef idx="1">
            <a:schemeClr val="accent2"/>
          </a:fillRef>
          <a:effectRef idx="1">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fr-FR" sz="3600" b="1" dirty="0">
                <a:ln w="11430"/>
                <a:solidFill>
                  <a:srgbClr val="FFC000"/>
                </a:solidFill>
                <a:effectLst>
                  <a:outerShdw blurRad="50800" dist="39000" dir="5460000" algn="tl">
                    <a:srgbClr val="000000">
                      <a:alpha val="38000"/>
                    </a:srgbClr>
                  </a:outerShdw>
                </a:effectLst>
                <a:latin typeface="+mj-lt"/>
                <a:ea typeface="+mj-ea"/>
                <a:cs typeface="+mj-cs"/>
              </a:rPr>
              <a:t> </a:t>
            </a:r>
            <a:r>
              <a:rPr lang="fr-FR" sz="2800" b="1" dirty="0">
                <a:ln w="11430"/>
                <a:solidFill>
                  <a:srgbClr val="FFC000"/>
                </a:solidFill>
                <a:effectLst>
                  <a:outerShdw blurRad="50800" dist="39000" dir="5460000" algn="tl">
                    <a:srgbClr val="000000">
                      <a:alpha val="38000"/>
                    </a:srgbClr>
                  </a:outerShdw>
                </a:effectLst>
                <a:latin typeface="+mj-lt"/>
                <a:ea typeface="+mj-ea"/>
                <a:cs typeface="+mj-cs"/>
              </a:rPr>
              <a:t> </a:t>
            </a:r>
            <a:r>
              <a:rPr lang="fr-FR" b="1" dirty="0">
                <a:ln w="11430"/>
                <a:solidFill>
                  <a:srgbClr val="FFC000"/>
                </a:solidFill>
                <a:effectLst>
                  <a:outerShdw blurRad="50800" dist="39000" dir="5460000" algn="tl">
                    <a:srgbClr val="000000">
                      <a:alpha val="38000"/>
                    </a:srgbClr>
                  </a:outerShdw>
                </a:effectLst>
                <a:latin typeface="+mj-lt"/>
                <a:ea typeface="+mj-ea"/>
                <a:cs typeface="+mj-cs"/>
              </a:rPr>
              <a:t>Erosion of the Amazon/</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Orinico</a:t>
            </a:r>
            <a:r>
              <a:rPr lang="fr-FR" b="1" dirty="0">
                <a:ln w="11430"/>
                <a:solidFill>
                  <a:srgbClr val="FFC000"/>
                </a:solidFill>
                <a:effectLst>
                  <a:outerShdw blurRad="50800" dist="39000" dir="5460000" algn="tl">
                    <a:srgbClr val="000000">
                      <a:alpha val="38000"/>
                    </a:srgbClr>
                  </a:outerShdw>
                </a:effectLst>
                <a:latin typeface="+mj-lt"/>
                <a:ea typeface="+mj-ea"/>
                <a:cs typeface="+mj-cs"/>
              </a:rPr>
              <a:t> Plume </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after</a:t>
            </a:r>
            <a:r>
              <a:rPr lang="fr-FR" b="1" dirty="0">
                <a:ln w="11430"/>
                <a:solidFill>
                  <a:srgbClr val="FFC000"/>
                </a:solidFill>
                <a:effectLst>
                  <a:outerShdw blurRad="50800" dist="39000" dir="5460000" algn="tl">
                    <a:srgbClr val="000000">
                      <a:alpha val="38000"/>
                    </a:srgbClr>
                  </a:outerShdw>
                </a:effectLst>
                <a:latin typeface="+mj-lt"/>
                <a:ea typeface="+mj-ea"/>
                <a:cs typeface="+mj-cs"/>
              </a:rPr>
              <a:t> Igor passage (</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Left</a:t>
            </a:r>
            <a:r>
              <a:rPr lang="fr-FR" b="1" dirty="0">
                <a:ln w="11430"/>
                <a:solidFill>
                  <a:srgbClr val="FFC000"/>
                </a:solidFill>
                <a:effectLst>
                  <a:outerShdw blurRad="50800" dist="39000" dir="5460000" algn="tl">
                    <a:srgbClr val="000000">
                      <a:alpha val="38000"/>
                    </a:srgbClr>
                  </a:outerShdw>
                </a:effectLst>
                <a:latin typeface="+mj-lt"/>
                <a:ea typeface="+mj-ea"/>
                <a:cs typeface="+mj-cs"/>
              </a:rPr>
              <a:t>-hand </a:t>
            </a:r>
            <a:r>
              <a:rPr lang="fr-FR" b="1" dirty="0" err="1">
                <a:ln w="11430"/>
                <a:solidFill>
                  <a:srgbClr val="FFC000"/>
                </a:solidFill>
                <a:effectLst>
                  <a:outerShdw blurRad="50800" dist="39000" dir="5460000" algn="tl">
                    <a:srgbClr val="000000">
                      <a:alpha val="38000"/>
                    </a:srgbClr>
                  </a:outerShdw>
                </a:effectLst>
                <a:latin typeface="+mj-lt"/>
                <a:ea typeface="+mj-ea"/>
                <a:cs typeface="+mj-cs"/>
              </a:rPr>
              <a:t>side</a:t>
            </a:r>
            <a:r>
              <a:rPr lang="fr-FR" b="1" dirty="0">
                <a:ln w="11430"/>
                <a:solidFill>
                  <a:srgbClr val="FFC000"/>
                </a:solidFill>
                <a:effectLst>
                  <a:outerShdw blurRad="50800" dist="39000" dir="5460000" algn="tl">
                    <a:srgbClr val="000000">
                      <a:alpha val="38000"/>
                    </a:srgbClr>
                  </a:outerShdw>
                </a:effectLst>
                <a:latin typeface="+mj-lt"/>
                <a:ea typeface="+mj-ea"/>
                <a:cs typeface="+mj-cs"/>
              </a:rPr>
              <a:t> of the TC)</a:t>
            </a:r>
          </a:p>
        </p:txBody>
      </p:sp>
      <p:pic>
        <p:nvPicPr>
          <p:cNvPr id="20483" name="Image 2" descr="Second_profile_IGOR1.png"/>
          <p:cNvPicPr>
            <a:picLocks noChangeAspect="1"/>
          </p:cNvPicPr>
          <p:nvPr/>
        </p:nvPicPr>
        <p:blipFill>
          <a:blip r:embed="rId2"/>
          <a:srcRect/>
          <a:stretch>
            <a:fillRect/>
          </a:stretch>
        </p:blipFill>
        <p:spPr bwMode="auto">
          <a:xfrm>
            <a:off x="-142875" y="1714500"/>
            <a:ext cx="4803775" cy="3602038"/>
          </a:xfrm>
          <a:prstGeom prst="rect">
            <a:avLst/>
          </a:prstGeom>
          <a:noFill/>
          <a:ln w="9525">
            <a:noFill/>
            <a:miter lim="800000"/>
            <a:headEnd/>
            <a:tailEnd/>
          </a:ln>
        </p:spPr>
      </p:pic>
      <p:cxnSp>
        <p:nvCxnSpPr>
          <p:cNvPr id="4" name="Connecteur droit avec flèche 3"/>
          <p:cNvCxnSpPr>
            <a:cxnSpLocks noChangeShapeType="1"/>
          </p:cNvCxnSpPr>
          <p:nvPr/>
        </p:nvCxnSpPr>
        <p:spPr bwMode="auto">
          <a:xfrm rot="10800000" flipV="1">
            <a:off x="1587500" y="2505075"/>
            <a:ext cx="428625" cy="3571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 name="Rectangle 4"/>
          <p:cNvSpPr/>
          <p:nvPr/>
        </p:nvSpPr>
        <p:spPr bwMode="auto">
          <a:xfrm>
            <a:off x="2016125" y="2005013"/>
            <a:ext cx="1484313" cy="923925"/>
          </a:xfrm>
          <a:prstGeom prst="rect">
            <a:avLst/>
          </a:prstGeom>
        </p:spPr>
        <p:style>
          <a:lnRef idx="2">
            <a:schemeClr val="dk1"/>
          </a:lnRef>
          <a:fillRef idx="1">
            <a:schemeClr val="lt1"/>
          </a:fillRef>
          <a:effectRef idx="0">
            <a:schemeClr val="dk1"/>
          </a:effectRef>
          <a:fontRef idx="minor">
            <a:schemeClr val="dk1"/>
          </a:fontRef>
        </p:style>
        <p:txBody>
          <a:bodyPr wrap="none">
            <a:prstTxWarp prst="textNoShape">
              <a:avLst/>
            </a:prstTxWarp>
            <a:spAutoFit/>
          </a:bodyPr>
          <a:lstStyle/>
          <a:p>
            <a:pPr>
              <a:defRPr/>
            </a:pPr>
            <a:r>
              <a:rPr lang="fr-FR">
                <a:solidFill>
                  <a:srgbClr val="000000"/>
                </a:solidFill>
              </a:rPr>
              <a:t>ARGO profiler</a:t>
            </a:r>
          </a:p>
          <a:p>
            <a:pPr>
              <a:defRPr/>
            </a:pPr>
            <a:r>
              <a:rPr lang="fr-FR">
                <a:solidFill>
                  <a:srgbClr val="000000"/>
                </a:solidFill>
              </a:rPr>
              <a:t>   #6900590</a:t>
            </a:r>
          </a:p>
          <a:p>
            <a:pPr>
              <a:defRPr/>
            </a:pPr>
            <a:r>
              <a:rPr lang="fr-FR">
                <a:solidFill>
                  <a:srgbClr val="000000"/>
                </a:solidFill>
              </a:rPr>
              <a:t>4/09</a:t>
            </a:r>
          </a:p>
        </p:txBody>
      </p:sp>
      <p:sp>
        <p:nvSpPr>
          <p:cNvPr id="20486" name="ZoneTexte 5"/>
          <p:cNvSpPr txBox="1">
            <a:spLocks noChangeArrowheads="1"/>
          </p:cNvSpPr>
          <p:nvPr/>
        </p:nvSpPr>
        <p:spPr bwMode="auto">
          <a:xfrm>
            <a:off x="928688" y="857250"/>
            <a:ext cx="2330450" cy="677863"/>
          </a:xfrm>
          <a:prstGeom prst="rect">
            <a:avLst/>
          </a:prstGeom>
          <a:noFill/>
          <a:ln w="9525">
            <a:noFill/>
            <a:miter lim="800000"/>
            <a:headEnd/>
            <a:tailEnd/>
          </a:ln>
        </p:spPr>
        <p:txBody>
          <a:bodyPr wrap="none">
            <a:prstTxWarp prst="textNoShape">
              <a:avLst/>
            </a:prstTxWarp>
            <a:spAutoFit/>
          </a:bodyPr>
          <a:lstStyle/>
          <a:p>
            <a:r>
              <a:rPr lang="fr-FR">
                <a:latin typeface="Calibri" charset="0"/>
              </a:rPr>
              <a:t>SSS averaged 5-11/09</a:t>
            </a:r>
          </a:p>
          <a:p>
            <a:r>
              <a:rPr lang="fr-FR">
                <a:latin typeface="Calibri" charset="0"/>
              </a:rPr>
              <a:t>(3-5 days </a:t>
            </a:r>
            <a:r>
              <a:rPr lang="fr-FR" sz="2000" b="1">
                <a:latin typeface="Calibri" charset="0"/>
              </a:rPr>
              <a:t>before Igor</a:t>
            </a:r>
            <a:r>
              <a:rPr lang="fr-FR">
                <a:latin typeface="Calibri" charset="0"/>
              </a:rPr>
              <a:t>)</a:t>
            </a:r>
          </a:p>
        </p:txBody>
      </p:sp>
      <p:pic>
        <p:nvPicPr>
          <p:cNvPr id="20487" name="Image 6" descr="Second_profile_IGOR2.png"/>
          <p:cNvPicPr>
            <a:picLocks noChangeAspect="1"/>
          </p:cNvPicPr>
          <p:nvPr/>
        </p:nvPicPr>
        <p:blipFill>
          <a:blip r:embed="rId3"/>
          <a:srcRect/>
          <a:stretch>
            <a:fillRect/>
          </a:stretch>
        </p:blipFill>
        <p:spPr bwMode="auto">
          <a:xfrm>
            <a:off x="4292600" y="1714500"/>
            <a:ext cx="4994275" cy="3744913"/>
          </a:xfrm>
          <a:prstGeom prst="rect">
            <a:avLst/>
          </a:prstGeom>
          <a:noFill/>
          <a:ln w="9525">
            <a:noFill/>
            <a:miter lim="800000"/>
            <a:headEnd/>
            <a:tailEnd/>
          </a:ln>
        </p:spPr>
      </p:pic>
      <p:sp>
        <p:nvSpPr>
          <p:cNvPr id="20488" name="ZoneTexte 6"/>
          <p:cNvSpPr txBox="1">
            <a:spLocks noChangeArrowheads="1"/>
          </p:cNvSpPr>
          <p:nvPr/>
        </p:nvSpPr>
        <p:spPr bwMode="auto">
          <a:xfrm>
            <a:off x="5572125" y="857250"/>
            <a:ext cx="2324100" cy="677863"/>
          </a:xfrm>
          <a:prstGeom prst="rect">
            <a:avLst/>
          </a:prstGeom>
          <a:noFill/>
          <a:ln w="9525">
            <a:noFill/>
            <a:miter lim="800000"/>
            <a:headEnd/>
            <a:tailEnd/>
          </a:ln>
        </p:spPr>
        <p:txBody>
          <a:bodyPr wrap="none">
            <a:prstTxWarp prst="textNoShape">
              <a:avLst/>
            </a:prstTxWarp>
            <a:spAutoFit/>
          </a:bodyPr>
          <a:lstStyle/>
          <a:p>
            <a:r>
              <a:rPr lang="fr-FR">
                <a:latin typeface="Calibri" charset="0"/>
              </a:rPr>
              <a:t>SSS averaged 19-24/09</a:t>
            </a:r>
          </a:p>
          <a:p>
            <a:r>
              <a:rPr lang="fr-FR">
                <a:latin typeface="Calibri" charset="0"/>
              </a:rPr>
              <a:t>(3-5 days </a:t>
            </a:r>
            <a:r>
              <a:rPr lang="fr-FR" sz="2000" b="1">
                <a:latin typeface="Calibri" charset="0"/>
              </a:rPr>
              <a:t>after Igor</a:t>
            </a:r>
            <a:r>
              <a:rPr lang="fr-FR">
                <a:latin typeface="Calibri" charset="0"/>
              </a:rPr>
              <a:t>)</a:t>
            </a:r>
          </a:p>
        </p:txBody>
      </p:sp>
      <p:cxnSp>
        <p:nvCxnSpPr>
          <p:cNvPr id="9" name="Connecteur droit avec flèche 8"/>
          <p:cNvCxnSpPr>
            <a:cxnSpLocks noChangeShapeType="1"/>
          </p:cNvCxnSpPr>
          <p:nvPr/>
        </p:nvCxnSpPr>
        <p:spPr bwMode="auto">
          <a:xfrm rot="10800000" flipV="1">
            <a:off x="6143625" y="2571750"/>
            <a:ext cx="428625" cy="3571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0" name="Rectangle 9"/>
          <p:cNvSpPr/>
          <p:nvPr/>
        </p:nvSpPr>
        <p:spPr bwMode="auto">
          <a:xfrm>
            <a:off x="6572250" y="2071688"/>
            <a:ext cx="1484313" cy="923925"/>
          </a:xfrm>
          <a:prstGeom prst="rect">
            <a:avLst/>
          </a:prstGeom>
        </p:spPr>
        <p:style>
          <a:lnRef idx="2">
            <a:schemeClr val="dk1"/>
          </a:lnRef>
          <a:fillRef idx="1">
            <a:schemeClr val="lt1"/>
          </a:fillRef>
          <a:effectRef idx="0">
            <a:schemeClr val="dk1"/>
          </a:effectRef>
          <a:fontRef idx="minor">
            <a:schemeClr val="dk1"/>
          </a:fontRef>
        </p:style>
        <p:txBody>
          <a:bodyPr wrap="none">
            <a:prstTxWarp prst="textNoShape">
              <a:avLst/>
            </a:prstTxWarp>
            <a:spAutoFit/>
          </a:bodyPr>
          <a:lstStyle/>
          <a:p>
            <a:pPr>
              <a:defRPr/>
            </a:pPr>
            <a:r>
              <a:rPr lang="fr-FR">
                <a:solidFill>
                  <a:srgbClr val="000000"/>
                </a:solidFill>
              </a:rPr>
              <a:t>ARGO profiler</a:t>
            </a:r>
          </a:p>
          <a:p>
            <a:pPr>
              <a:defRPr/>
            </a:pPr>
            <a:r>
              <a:rPr lang="fr-FR">
                <a:solidFill>
                  <a:srgbClr val="000000"/>
                </a:solidFill>
              </a:rPr>
              <a:t>   #6900590</a:t>
            </a:r>
          </a:p>
          <a:p>
            <a:pPr>
              <a:defRPr/>
            </a:pPr>
            <a:r>
              <a:rPr lang="fr-FR">
                <a:solidFill>
                  <a:srgbClr val="000000"/>
                </a:solidFill>
              </a:rPr>
              <a:t>24/09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Image 1" descr="ARGO6900590_windtimeseries.png"/>
          <p:cNvPicPr>
            <a:picLocks noChangeAspect="1"/>
          </p:cNvPicPr>
          <p:nvPr/>
        </p:nvPicPr>
        <p:blipFill>
          <a:blip r:embed="rId2"/>
          <a:srcRect/>
          <a:stretch>
            <a:fillRect/>
          </a:stretch>
        </p:blipFill>
        <p:spPr bwMode="auto">
          <a:xfrm>
            <a:off x="0" y="357188"/>
            <a:ext cx="4475163" cy="3357562"/>
          </a:xfrm>
          <a:prstGeom prst="rect">
            <a:avLst/>
          </a:prstGeom>
          <a:noFill/>
          <a:ln w="9525">
            <a:noFill/>
            <a:miter lim="800000"/>
            <a:headEnd/>
            <a:tailEnd/>
          </a:ln>
        </p:spPr>
      </p:pic>
      <p:pic>
        <p:nvPicPr>
          <p:cNvPr id="21507" name="Image 3" descr="ARGO6900590_Hstimeseries.png"/>
          <p:cNvPicPr>
            <a:picLocks noChangeAspect="1"/>
          </p:cNvPicPr>
          <p:nvPr/>
        </p:nvPicPr>
        <p:blipFill>
          <a:blip r:embed="rId3"/>
          <a:srcRect/>
          <a:stretch>
            <a:fillRect/>
          </a:stretch>
        </p:blipFill>
        <p:spPr bwMode="auto">
          <a:xfrm>
            <a:off x="4714875" y="357188"/>
            <a:ext cx="4327525" cy="3246437"/>
          </a:xfrm>
          <a:prstGeom prst="rect">
            <a:avLst/>
          </a:prstGeom>
          <a:noFill/>
          <a:ln w="9525">
            <a:noFill/>
            <a:miter lim="800000"/>
            <a:headEnd/>
            <a:tailEnd/>
          </a:ln>
        </p:spPr>
      </p:pic>
      <p:sp>
        <p:nvSpPr>
          <p:cNvPr id="5" name="Titre 1"/>
          <p:cNvSpPr txBox="1">
            <a:spLocks/>
          </p:cNvSpPr>
          <p:nvPr/>
        </p:nvSpPr>
        <p:spPr>
          <a:xfrm>
            <a:off x="142844" y="71438"/>
            <a:ext cx="8858312" cy="357166"/>
          </a:xfrm>
          <a:prstGeom prst="rect">
            <a:avLst/>
          </a:prstGeom>
        </p:spPr>
        <p:style>
          <a:lnRef idx="3">
            <a:schemeClr val="lt1"/>
          </a:lnRef>
          <a:fillRef idx="1">
            <a:schemeClr val="accent5"/>
          </a:fillRef>
          <a:effectRef idx="1">
            <a:schemeClr val="accent5"/>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Sea</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surface </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Salinity</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conditions </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at</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the ARGO </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float</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location </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before</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after</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IGOR (</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left</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-hand </a:t>
            </a:r>
            <a:r>
              <a:rPr lang="fr-FR" sz="1600" b="1" dirty="0" err="1">
                <a:ln w="11430"/>
                <a:solidFill>
                  <a:srgbClr val="FFC000"/>
                </a:solidFill>
                <a:effectLst>
                  <a:outerShdw blurRad="50800" dist="39000" dir="5460000" algn="tl">
                    <a:srgbClr val="000000">
                      <a:alpha val="38000"/>
                    </a:srgbClr>
                  </a:outerShdw>
                </a:effectLst>
                <a:latin typeface="+mj-lt"/>
                <a:ea typeface="+mj-ea"/>
                <a:cs typeface="+mj-cs"/>
              </a:rPr>
              <a:t>side</a:t>
            </a:r>
            <a:r>
              <a:rPr lang="fr-FR" sz="1600" b="1" dirty="0">
                <a:ln w="11430"/>
                <a:solidFill>
                  <a:srgbClr val="FFC000"/>
                </a:solidFill>
                <a:effectLst>
                  <a:outerShdw blurRad="50800" dist="39000" dir="5460000" algn="tl">
                    <a:srgbClr val="000000">
                      <a:alpha val="38000"/>
                    </a:srgbClr>
                  </a:outerShdw>
                </a:effectLst>
                <a:latin typeface="+mj-lt"/>
                <a:ea typeface="+mj-ea"/>
                <a:cs typeface="+mj-cs"/>
              </a:rPr>
              <a:t> quadrant)</a:t>
            </a:r>
          </a:p>
        </p:txBody>
      </p:sp>
      <p:grpSp>
        <p:nvGrpSpPr>
          <p:cNvPr id="2" name="Groupe 10"/>
          <p:cNvGrpSpPr>
            <a:grpSpLocks/>
          </p:cNvGrpSpPr>
          <p:nvPr/>
        </p:nvGrpSpPr>
        <p:grpSpPr bwMode="auto">
          <a:xfrm>
            <a:off x="714375" y="1857375"/>
            <a:ext cx="4127500" cy="858838"/>
            <a:chOff x="714348" y="1858158"/>
            <a:chExt cx="4127971" cy="858050"/>
          </a:xfrm>
        </p:grpSpPr>
        <p:cxnSp>
          <p:nvCxnSpPr>
            <p:cNvPr id="7" name="Connecteur droit 6"/>
            <p:cNvCxnSpPr/>
            <p:nvPr/>
          </p:nvCxnSpPr>
          <p:spPr>
            <a:xfrm>
              <a:off x="714348" y="2714621"/>
              <a:ext cx="2857826" cy="158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5400000">
              <a:off x="2928812" y="2285596"/>
              <a:ext cx="856463" cy="15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357838" y="2215018"/>
              <a:ext cx="1484481" cy="369548"/>
            </a:xfrm>
            <a:prstGeom prst="rect">
              <a:avLst/>
            </a:prstGeom>
          </p:spPr>
          <p:style>
            <a:lnRef idx="2">
              <a:schemeClr val="accent2"/>
            </a:lnRef>
            <a:fillRef idx="1">
              <a:schemeClr val="lt1"/>
            </a:fillRef>
            <a:effectRef idx="0">
              <a:schemeClr val="accent2"/>
            </a:effectRef>
            <a:fontRef idx="minor">
              <a:schemeClr val="dk1"/>
            </a:fontRef>
          </p:style>
          <p:txBody>
            <a:bodyPr wrap="none">
              <a:prstTxWarp prst="textNoShape">
                <a:avLst/>
              </a:prstTxWarp>
              <a:spAutoFit/>
            </a:bodyPr>
            <a:lstStyle/>
            <a:p>
              <a:pPr>
                <a:defRPr/>
              </a:pPr>
              <a:r>
                <a:rPr lang="el-GR">
                  <a:solidFill>
                    <a:srgbClr val="FF0000"/>
                  </a:solidFill>
                </a:rPr>
                <a:t>Δ</a:t>
              </a:r>
              <a:r>
                <a:rPr lang="fr-FR">
                  <a:solidFill>
                    <a:srgbClr val="FF0000"/>
                  </a:solidFill>
                </a:rPr>
                <a:t>SSS </a:t>
              </a:r>
              <a:r>
                <a:rPr lang="fr-FR" baseline="-25000">
                  <a:solidFill>
                    <a:srgbClr val="FF0000"/>
                  </a:solidFill>
                </a:rPr>
                <a:t>argo</a:t>
              </a:r>
              <a:r>
                <a:rPr lang="fr-FR">
                  <a:solidFill>
                    <a:srgbClr val="FF0000"/>
                  </a:solidFill>
                </a:rPr>
                <a:t>=+0.3</a:t>
              </a:r>
            </a:p>
          </p:txBody>
        </p:sp>
      </p:grpSp>
      <p:grpSp>
        <p:nvGrpSpPr>
          <p:cNvPr id="3" name="Groupe 19"/>
          <p:cNvGrpSpPr>
            <a:grpSpLocks/>
          </p:cNvGrpSpPr>
          <p:nvPr/>
        </p:nvGrpSpPr>
        <p:grpSpPr bwMode="auto">
          <a:xfrm>
            <a:off x="5786438" y="1357313"/>
            <a:ext cx="3357562" cy="1512887"/>
            <a:chOff x="5786446" y="1357298"/>
            <a:chExt cx="3357554" cy="1512340"/>
          </a:xfrm>
        </p:grpSpPr>
        <p:cxnSp>
          <p:nvCxnSpPr>
            <p:cNvPr id="13" name="Connecteur droit 12"/>
            <p:cNvCxnSpPr/>
            <p:nvPr/>
          </p:nvCxnSpPr>
          <p:spPr>
            <a:xfrm>
              <a:off x="5786446" y="2428473"/>
              <a:ext cx="2643181" cy="15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7143755" y="1357298"/>
              <a:ext cx="1500184" cy="158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5400000">
              <a:off x="7644789" y="1929385"/>
              <a:ext cx="999763"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9" name="ZoneTexte 18"/>
            <p:cNvSpPr txBox="1"/>
            <p:nvPr/>
          </p:nvSpPr>
          <p:spPr>
            <a:xfrm>
              <a:off x="7608892" y="2499885"/>
              <a:ext cx="1535108" cy="369753"/>
            </a:xfrm>
            <a:prstGeom prst="rect">
              <a:avLst/>
            </a:prstGeom>
          </p:spPr>
          <p:style>
            <a:lnRef idx="2">
              <a:schemeClr val="accent2"/>
            </a:lnRef>
            <a:fillRef idx="1">
              <a:schemeClr val="lt1"/>
            </a:fillRef>
            <a:effectRef idx="0">
              <a:schemeClr val="accent2"/>
            </a:effectRef>
            <a:fontRef idx="minor">
              <a:schemeClr val="dk1"/>
            </a:fontRef>
          </p:style>
          <p:txBody>
            <a:bodyPr wrap="none">
              <a:prstTxWarp prst="textNoShape">
                <a:avLst/>
              </a:prstTxWarp>
              <a:spAutoFit/>
            </a:bodyPr>
            <a:lstStyle/>
            <a:p>
              <a:pPr>
                <a:defRPr/>
              </a:pPr>
              <a:r>
                <a:rPr lang="el-GR">
                  <a:solidFill>
                    <a:schemeClr val="tx1"/>
                  </a:solidFill>
                </a:rPr>
                <a:t>Δ</a:t>
              </a:r>
              <a:r>
                <a:rPr lang="fr-FR">
                  <a:solidFill>
                    <a:schemeClr val="tx1"/>
                  </a:solidFill>
                </a:rPr>
                <a:t>SSS </a:t>
              </a:r>
              <a:r>
                <a:rPr lang="fr-FR" baseline="-25000">
                  <a:solidFill>
                    <a:schemeClr val="tx1"/>
                  </a:solidFill>
                </a:rPr>
                <a:t>smos</a:t>
              </a:r>
              <a:r>
                <a:rPr lang="fr-FR">
                  <a:solidFill>
                    <a:schemeClr val="tx1"/>
                  </a:solidFill>
                </a:rPr>
                <a:t>=+0.4</a:t>
              </a:r>
            </a:p>
          </p:txBody>
        </p:sp>
      </p:grpSp>
      <p:sp>
        <p:nvSpPr>
          <p:cNvPr id="21511" name="ZoneTexte 20"/>
          <p:cNvSpPr txBox="1">
            <a:spLocks noChangeArrowheads="1"/>
          </p:cNvSpPr>
          <p:nvPr/>
        </p:nvSpPr>
        <p:spPr bwMode="auto">
          <a:xfrm>
            <a:off x="214313" y="3786188"/>
            <a:ext cx="7188200" cy="1477962"/>
          </a:xfrm>
          <a:prstGeom prst="rect">
            <a:avLst/>
          </a:prstGeom>
          <a:noFill/>
          <a:ln w="9525">
            <a:noFill/>
            <a:miter lim="800000"/>
            <a:headEnd/>
            <a:tailEnd/>
          </a:ln>
        </p:spPr>
        <p:txBody>
          <a:bodyPr wrap="none">
            <a:prstTxWarp prst="textNoShape">
              <a:avLst/>
            </a:prstTxWarp>
            <a:spAutoFit/>
          </a:bodyPr>
          <a:lstStyle/>
          <a:p>
            <a:r>
              <a:rPr lang="fr-FR">
                <a:latin typeface="Calibri" charset="0"/>
              </a:rPr>
              <a:t>Surface wind speed encountered &gt;15 m/s up to 48 m/s from 09/15-&gt;09/17</a:t>
            </a:r>
          </a:p>
          <a:p>
            <a:r>
              <a:rPr lang="fr-FR">
                <a:latin typeface="Calibri" charset="0"/>
              </a:rPr>
              <a:t>Significant wave height &gt;3 m up to 9 m from 09/15-&gt;09/17</a:t>
            </a:r>
          </a:p>
          <a:p>
            <a:endParaRPr lang="fr-FR">
              <a:latin typeface="Calibri" charset="0"/>
            </a:endParaRPr>
          </a:p>
          <a:p>
            <a:endParaRPr lang="fr-FR">
              <a:latin typeface="Calibri" charset="0"/>
            </a:endParaRPr>
          </a:p>
          <a:p>
            <a:endParaRPr lang="fr-FR">
              <a:latin typeface="Calibri" charset="0"/>
            </a:endParaRPr>
          </a:p>
        </p:txBody>
      </p:sp>
      <p:sp>
        <p:nvSpPr>
          <p:cNvPr id="22" name="Rectangle 21"/>
          <p:cNvSpPr/>
          <p:nvPr/>
        </p:nvSpPr>
        <p:spPr>
          <a:xfrm>
            <a:off x="214313" y="4929188"/>
            <a:ext cx="8643937" cy="1754187"/>
          </a:xfrm>
          <a:prstGeom prst="rect">
            <a:avLst/>
          </a:prstGeom>
        </p:spPr>
        <p:style>
          <a:lnRef idx="2">
            <a:schemeClr val="dk1"/>
          </a:lnRef>
          <a:fillRef idx="1">
            <a:schemeClr val="lt1"/>
          </a:fillRef>
          <a:effectRef idx="0">
            <a:schemeClr val="dk1"/>
          </a:effectRef>
          <a:fontRef idx="minor">
            <a:schemeClr val="dk1"/>
          </a:fontRef>
        </p:style>
        <p:txBody>
          <a:bodyPr>
            <a:prstTxWarp prst="textNoShape">
              <a:avLst/>
            </a:prstTxWarp>
            <a:spAutoFit/>
          </a:bodyPr>
          <a:lstStyle/>
          <a:p>
            <a:pPr>
              <a:defRPr/>
            </a:pPr>
            <a:r>
              <a:rPr lang="fr-FR">
                <a:solidFill>
                  <a:srgbClr val="000000"/>
                </a:solidFill>
              </a:rPr>
              <a:t>SMOS SSS in general saltier than Argo SSS by ~0.05-0.1 pss</a:t>
            </a:r>
          </a:p>
          <a:p>
            <a:pPr>
              <a:defRPr/>
            </a:pPr>
            <a:endParaRPr lang="fr-FR">
              <a:solidFill>
                <a:srgbClr val="000000"/>
              </a:solidFill>
            </a:endParaRPr>
          </a:p>
          <a:p>
            <a:pPr>
              <a:defRPr/>
            </a:pPr>
            <a:r>
              <a:rPr lang="fr-FR">
                <a:solidFill>
                  <a:srgbClr val="000000"/>
                </a:solidFill>
              </a:rPr>
              <a:t>However very consistent SSS temporal trend from before to after Igor between ARGO float &amp; SMOS surface data:</a:t>
            </a:r>
          </a:p>
          <a:p>
            <a:pPr>
              <a:defRPr/>
            </a:pPr>
            <a:r>
              <a:rPr lang="fr-FR">
                <a:solidFill>
                  <a:srgbClr val="000000"/>
                </a:solidFill>
              </a:rPr>
              <a:t>=&gt;both are showing a +0.3-0.4 pss increase following the surface mixing induced by IGOR on its left hand side quadrant.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OSST 2012</a:t>
            </a:r>
            <a:endParaRPr lang="en-US"/>
          </a:p>
        </p:txBody>
      </p:sp>
      <p:sp>
        <p:nvSpPr>
          <p:cNvPr id="3" name="Slide Number Placeholder 2"/>
          <p:cNvSpPr>
            <a:spLocks noGrp="1"/>
          </p:cNvSpPr>
          <p:nvPr>
            <p:ph type="sldNum" sz="quarter" idx="12"/>
          </p:nvPr>
        </p:nvSpPr>
        <p:spPr/>
        <p:txBody>
          <a:bodyPr/>
          <a:lstStyle/>
          <a:p>
            <a:fld id="{4FD4D91B-3299-3A41-A066-1EA1D6AA96C1}" type="slidenum">
              <a:rPr lang="en-US" smtClean="0"/>
              <a:pPr/>
              <a:t>4</a:t>
            </a:fld>
            <a:endParaRPr lang="en-US"/>
          </a:p>
        </p:txBody>
      </p:sp>
      <p:pic>
        <p:nvPicPr>
          <p:cNvPr id="6" name="Picture 5" descr="Screen shot 2012-02-20 at 2.30.47 PM.png"/>
          <p:cNvPicPr>
            <a:picLocks noChangeAspect="1"/>
          </p:cNvPicPr>
          <p:nvPr/>
        </p:nvPicPr>
        <p:blipFill>
          <a:blip r:embed="rId2"/>
          <a:stretch>
            <a:fillRect/>
          </a:stretch>
        </p:blipFill>
        <p:spPr>
          <a:xfrm>
            <a:off x="63500" y="79375"/>
            <a:ext cx="9004300" cy="6705600"/>
          </a:xfrm>
          <a:prstGeom prst="rect">
            <a:avLst/>
          </a:prstGeom>
        </p:spPr>
      </p:pic>
      <p:sp>
        <p:nvSpPr>
          <p:cNvPr id="7" name="Oval 6"/>
          <p:cNvSpPr/>
          <p:nvPr/>
        </p:nvSpPr>
        <p:spPr>
          <a:xfrm>
            <a:off x="5257800" y="2438400"/>
            <a:ext cx="3505200" cy="838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Image 6" descr="ARGO6900590S.png"/>
          <p:cNvPicPr>
            <a:picLocks noChangeAspect="1"/>
          </p:cNvPicPr>
          <p:nvPr/>
        </p:nvPicPr>
        <p:blipFill>
          <a:blip r:embed="rId2"/>
          <a:srcRect/>
          <a:stretch>
            <a:fillRect/>
          </a:stretch>
        </p:blipFill>
        <p:spPr bwMode="auto">
          <a:xfrm>
            <a:off x="142875" y="428625"/>
            <a:ext cx="4286250" cy="3287713"/>
          </a:xfrm>
          <a:prstGeom prst="rect">
            <a:avLst/>
          </a:prstGeom>
          <a:noFill/>
          <a:ln w="9525">
            <a:noFill/>
            <a:miter lim="800000"/>
            <a:headEnd/>
            <a:tailEnd/>
          </a:ln>
        </p:spPr>
      </p:pic>
      <p:pic>
        <p:nvPicPr>
          <p:cNvPr id="22531" name="Image 7" descr="ARGO6900590T.png"/>
          <p:cNvPicPr>
            <a:picLocks noChangeAspect="1"/>
          </p:cNvPicPr>
          <p:nvPr/>
        </p:nvPicPr>
        <p:blipFill>
          <a:blip r:embed="rId3"/>
          <a:srcRect/>
          <a:stretch>
            <a:fillRect/>
          </a:stretch>
        </p:blipFill>
        <p:spPr bwMode="auto">
          <a:xfrm>
            <a:off x="4143375" y="285750"/>
            <a:ext cx="4732338" cy="3549650"/>
          </a:xfrm>
          <a:prstGeom prst="rect">
            <a:avLst/>
          </a:prstGeom>
          <a:noFill/>
          <a:ln w="9525">
            <a:noFill/>
            <a:miter lim="800000"/>
            <a:headEnd/>
            <a:tailEnd/>
          </a:ln>
        </p:spPr>
      </p:pic>
      <p:pic>
        <p:nvPicPr>
          <p:cNvPr id="22532" name="Image 8" descr="ARGO6900590dens.png"/>
          <p:cNvPicPr>
            <a:picLocks noChangeAspect="1"/>
          </p:cNvPicPr>
          <p:nvPr/>
        </p:nvPicPr>
        <p:blipFill>
          <a:blip r:embed="rId4"/>
          <a:srcRect/>
          <a:stretch>
            <a:fillRect/>
          </a:stretch>
        </p:blipFill>
        <p:spPr bwMode="auto">
          <a:xfrm>
            <a:off x="357188" y="3786188"/>
            <a:ext cx="4143375" cy="3108325"/>
          </a:xfrm>
          <a:prstGeom prst="rect">
            <a:avLst/>
          </a:prstGeom>
          <a:noFill/>
          <a:ln w="9525">
            <a:noFill/>
            <a:miter lim="800000"/>
            <a:headEnd/>
            <a:tailEnd/>
          </a:ln>
        </p:spPr>
      </p:pic>
      <p:sp>
        <p:nvSpPr>
          <p:cNvPr id="10" name="Titre 1"/>
          <p:cNvSpPr txBox="1">
            <a:spLocks/>
          </p:cNvSpPr>
          <p:nvPr/>
        </p:nvSpPr>
        <p:spPr>
          <a:xfrm>
            <a:off x="500034" y="0"/>
            <a:ext cx="8001056" cy="357166"/>
          </a:xfrm>
          <a:prstGeom prst="rect">
            <a:avLst/>
          </a:prstGeom>
        </p:spPr>
        <p:style>
          <a:lnRef idx="3">
            <a:schemeClr val="lt1"/>
          </a:lnRef>
          <a:fillRef idx="1">
            <a:schemeClr val="accent2"/>
          </a:fillRef>
          <a:effectRef idx="1">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fr-FR" sz="2000" b="1" dirty="0">
                <a:ln w="11430"/>
                <a:solidFill>
                  <a:srgbClr val="FFC000"/>
                </a:solidFill>
                <a:effectLst>
                  <a:outerShdw blurRad="50800" dist="39000" dir="5460000" algn="tl">
                    <a:srgbClr val="000000">
                      <a:alpha val="38000"/>
                    </a:srgbClr>
                  </a:outerShdw>
                </a:effectLst>
                <a:latin typeface="+mj-lt"/>
                <a:ea typeface="+mj-ea"/>
                <a:cs typeface="+mj-cs"/>
              </a:rPr>
              <a:t>Vertical </a:t>
            </a:r>
            <a:r>
              <a:rPr lang="fr-FR" sz="2000" b="1" dirty="0" err="1">
                <a:ln w="11430"/>
                <a:solidFill>
                  <a:srgbClr val="FFC000"/>
                </a:solidFill>
                <a:effectLst>
                  <a:outerShdw blurRad="50800" dist="39000" dir="5460000" algn="tl">
                    <a:srgbClr val="000000">
                      <a:alpha val="38000"/>
                    </a:srgbClr>
                  </a:outerShdw>
                </a:effectLst>
                <a:latin typeface="+mj-lt"/>
                <a:ea typeface="+mj-ea"/>
                <a:cs typeface="+mj-cs"/>
              </a:rPr>
              <a:t>stratication</a:t>
            </a:r>
            <a:r>
              <a:rPr lang="fr-FR" sz="2000" b="1" dirty="0">
                <a:ln w="11430"/>
                <a:solidFill>
                  <a:srgbClr val="FFC000"/>
                </a:solidFill>
                <a:effectLst>
                  <a:outerShdw blurRad="50800" dist="39000" dir="5460000" algn="tl">
                    <a:srgbClr val="000000">
                      <a:alpha val="38000"/>
                    </a:srgbClr>
                  </a:outerShdw>
                </a:effectLst>
                <a:latin typeface="+mj-lt"/>
                <a:ea typeface="+mj-ea"/>
                <a:cs typeface="+mj-cs"/>
              </a:rPr>
              <a:t>  </a:t>
            </a:r>
            <a:r>
              <a:rPr lang="fr-FR" sz="2000" b="1" dirty="0" err="1">
                <a:ln w="11430"/>
                <a:solidFill>
                  <a:srgbClr val="FFC000"/>
                </a:solidFill>
                <a:effectLst>
                  <a:outerShdw blurRad="50800" dist="39000" dir="5460000" algn="tl">
                    <a:srgbClr val="000000">
                      <a:alpha val="38000"/>
                    </a:srgbClr>
                  </a:outerShdw>
                </a:effectLst>
                <a:latin typeface="+mj-lt"/>
                <a:ea typeface="+mj-ea"/>
                <a:cs typeface="+mj-cs"/>
              </a:rPr>
              <a:t>before</a:t>
            </a:r>
            <a:r>
              <a:rPr lang="fr-FR" sz="2000" b="1" dirty="0">
                <a:ln w="11430"/>
                <a:solidFill>
                  <a:srgbClr val="FFC000"/>
                </a:solidFill>
                <a:effectLst>
                  <a:outerShdw blurRad="50800" dist="39000" dir="5460000" algn="tl">
                    <a:srgbClr val="000000">
                      <a:alpha val="38000"/>
                    </a:srgbClr>
                  </a:outerShdw>
                </a:effectLst>
                <a:latin typeface="+mj-lt"/>
                <a:ea typeface="+mj-ea"/>
                <a:cs typeface="+mj-cs"/>
              </a:rPr>
              <a:t>/</a:t>
            </a:r>
            <a:r>
              <a:rPr lang="fr-FR" sz="2000" b="1" dirty="0" err="1">
                <a:ln w="11430"/>
                <a:solidFill>
                  <a:srgbClr val="FFC000"/>
                </a:solidFill>
                <a:effectLst>
                  <a:outerShdw blurRad="50800" dist="39000" dir="5460000" algn="tl">
                    <a:srgbClr val="000000">
                      <a:alpha val="38000"/>
                    </a:srgbClr>
                  </a:outerShdw>
                </a:effectLst>
                <a:latin typeface="+mj-lt"/>
                <a:ea typeface="+mj-ea"/>
                <a:cs typeface="+mj-cs"/>
              </a:rPr>
              <a:t>after</a:t>
            </a:r>
            <a:r>
              <a:rPr lang="fr-FR" sz="2000" b="1" dirty="0">
                <a:ln w="11430"/>
                <a:solidFill>
                  <a:srgbClr val="FFC000"/>
                </a:solidFill>
                <a:effectLst>
                  <a:outerShdw blurRad="50800" dist="39000" dir="5460000" algn="tl">
                    <a:srgbClr val="000000">
                      <a:alpha val="38000"/>
                    </a:srgbClr>
                  </a:outerShdw>
                </a:effectLst>
                <a:latin typeface="+mj-lt"/>
                <a:ea typeface="+mj-ea"/>
                <a:cs typeface="+mj-cs"/>
              </a:rPr>
              <a:t> in the </a:t>
            </a:r>
            <a:r>
              <a:rPr lang="fr-FR" sz="2000" b="1" dirty="0" err="1">
                <a:ln w="11430"/>
                <a:solidFill>
                  <a:srgbClr val="FFC000"/>
                </a:solidFill>
                <a:effectLst>
                  <a:outerShdw blurRad="50800" dist="39000" dir="5460000" algn="tl">
                    <a:srgbClr val="000000">
                      <a:alpha val="38000"/>
                    </a:srgbClr>
                  </a:outerShdw>
                </a:effectLst>
                <a:latin typeface="+mj-lt"/>
                <a:ea typeface="+mj-ea"/>
                <a:cs typeface="+mj-cs"/>
              </a:rPr>
              <a:t>left</a:t>
            </a:r>
            <a:r>
              <a:rPr lang="fr-FR" sz="2000" b="1" dirty="0">
                <a:ln w="11430"/>
                <a:solidFill>
                  <a:srgbClr val="FFC000"/>
                </a:solidFill>
                <a:effectLst>
                  <a:outerShdw blurRad="50800" dist="39000" dir="5460000" algn="tl">
                    <a:srgbClr val="000000">
                      <a:alpha val="38000"/>
                    </a:srgbClr>
                  </a:outerShdw>
                </a:effectLst>
                <a:latin typeface="+mj-lt"/>
                <a:ea typeface="+mj-ea"/>
                <a:cs typeface="+mj-cs"/>
              </a:rPr>
              <a:t>-hand </a:t>
            </a:r>
            <a:r>
              <a:rPr lang="fr-FR" sz="2000" b="1" dirty="0" err="1">
                <a:ln w="11430"/>
                <a:solidFill>
                  <a:srgbClr val="FFC000"/>
                </a:solidFill>
                <a:effectLst>
                  <a:outerShdw blurRad="50800" dist="39000" dir="5460000" algn="tl">
                    <a:srgbClr val="000000">
                      <a:alpha val="38000"/>
                    </a:srgbClr>
                  </a:outerShdw>
                </a:effectLst>
                <a:latin typeface="+mj-lt"/>
                <a:ea typeface="+mj-ea"/>
                <a:cs typeface="+mj-cs"/>
              </a:rPr>
              <a:t>side</a:t>
            </a:r>
            <a:r>
              <a:rPr lang="fr-FR" sz="2000" b="1" dirty="0">
                <a:ln w="11430"/>
                <a:solidFill>
                  <a:srgbClr val="FFC000"/>
                </a:solidFill>
                <a:effectLst>
                  <a:outerShdw blurRad="50800" dist="39000" dir="5460000" algn="tl">
                    <a:srgbClr val="000000">
                      <a:alpha val="38000"/>
                    </a:srgbClr>
                  </a:outerShdw>
                </a:effectLst>
                <a:latin typeface="+mj-lt"/>
                <a:ea typeface="+mj-ea"/>
                <a:cs typeface="+mj-cs"/>
              </a:rPr>
              <a:t> quadrant</a:t>
            </a:r>
          </a:p>
        </p:txBody>
      </p:sp>
      <p:sp>
        <p:nvSpPr>
          <p:cNvPr id="22534" name="ZoneTexte 5"/>
          <p:cNvSpPr txBox="1">
            <a:spLocks noChangeArrowheads="1"/>
          </p:cNvSpPr>
          <p:nvPr/>
        </p:nvSpPr>
        <p:spPr bwMode="auto">
          <a:xfrm>
            <a:off x="857250" y="1714500"/>
            <a:ext cx="1919288" cy="923925"/>
          </a:xfrm>
          <a:prstGeom prst="rect">
            <a:avLst/>
          </a:prstGeom>
          <a:noFill/>
          <a:ln w="9525">
            <a:noFill/>
            <a:miter lim="800000"/>
            <a:headEnd/>
            <a:tailEnd/>
          </a:ln>
        </p:spPr>
        <p:txBody>
          <a:bodyPr wrap="none">
            <a:prstTxWarp prst="textNoShape">
              <a:avLst/>
            </a:prstTxWarp>
            <a:spAutoFit/>
          </a:bodyPr>
          <a:lstStyle/>
          <a:p>
            <a:r>
              <a:rPr lang="fr-FR">
                <a:solidFill>
                  <a:srgbClr val="1802BE"/>
                </a:solidFill>
                <a:latin typeface="Calibri" charset="0"/>
              </a:rPr>
              <a:t> 9 days Before Igor</a:t>
            </a:r>
          </a:p>
          <a:p>
            <a:r>
              <a:rPr lang="fr-FR">
                <a:latin typeface="Calibri" charset="0"/>
              </a:rPr>
              <a:t>1 day before Igor</a:t>
            </a:r>
          </a:p>
          <a:p>
            <a:r>
              <a:rPr lang="fr-FR">
                <a:solidFill>
                  <a:srgbClr val="FF0000"/>
                </a:solidFill>
                <a:latin typeface="Calibri" charset="0"/>
              </a:rPr>
              <a:t>6 days After Igor</a:t>
            </a:r>
          </a:p>
        </p:txBody>
      </p:sp>
      <p:sp>
        <p:nvSpPr>
          <p:cNvPr id="22535" name="ZoneTexte 17"/>
          <p:cNvSpPr txBox="1">
            <a:spLocks noChangeArrowheads="1"/>
          </p:cNvSpPr>
          <p:nvPr/>
        </p:nvSpPr>
        <p:spPr bwMode="auto">
          <a:xfrm>
            <a:off x="7215188" y="1857375"/>
            <a:ext cx="1376362" cy="369888"/>
          </a:xfrm>
          <a:prstGeom prst="rect">
            <a:avLst/>
          </a:prstGeom>
          <a:noFill/>
          <a:ln w="9525">
            <a:noFill/>
            <a:miter lim="800000"/>
            <a:headEnd/>
            <a:tailEnd/>
          </a:ln>
        </p:spPr>
        <p:txBody>
          <a:bodyPr wrap="none">
            <a:prstTxWarp prst="textNoShape">
              <a:avLst/>
            </a:prstTxWarp>
            <a:spAutoFit/>
          </a:bodyPr>
          <a:lstStyle/>
          <a:p>
            <a:r>
              <a:rPr lang="fr-FR">
                <a:latin typeface="Calibri" charset="0"/>
              </a:rPr>
              <a:t>Cooling ~1°C</a:t>
            </a:r>
          </a:p>
        </p:txBody>
      </p:sp>
      <p:cxnSp>
        <p:nvCxnSpPr>
          <p:cNvPr id="20" name="Connecteur droit avec flèche 19"/>
          <p:cNvCxnSpPr/>
          <p:nvPr/>
        </p:nvCxnSpPr>
        <p:spPr>
          <a:xfrm>
            <a:off x="7929563" y="714375"/>
            <a:ext cx="214312"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6" name="Connecteur droit avec flèche 25"/>
          <p:cNvCxnSpPr/>
          <p:nvPr/>
        </p:nvCxnSpPr>
        <p:spPr>
          <a:xfrm rot="5400000">
            <a:off x="3963987" y="4894263"/>
            <a:ext cx="785813"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2" name="Groupe 27"/>
          <p:cNvGrpSpPr>
            <a:grpSpLocks/>
          </p:cNvGrpSpPr>
          <p:nvPr/>
        </p:nvGrpSpPr>
        <p:grpSpPr bwMode="auto">
          <a:xfrm>
            <a:off x="1000125" y="3856038"/>
            <a:ext cx="7796213" cy="3001962"/>
            <a:chOff x="1000100" y="3856795"/>
            <a:chExt cx="7796581" cy="3001229"/>
          </a:xfrm>
        </p:grpSpPr>
        <p:grpSp>
          <p:nvGrpSpPr>
            <p:cNvPr id="3" name="Groupe 22"/>
            <p:cNvGrpSpPr>
              <a:grpSpLocks/>
            </p:cNvGrpSpPr>
            <p:nvPr/>
          </p:nvGrpSpPr>
          <p:grpSpPr bwMode="auto">
            <a:xfrm>
              <a:off x="1000100" y="3856795"/>
              <a:ext cx="7500990" cy="3001229"/>
              <a:chOff x="1000100" y="3856795"/>
              <a:chExt cx="7500990" cy="3001229"/>
            </a:xfrm>
          </p:grpSpPr>
          <p:pic>
            <p:nvPicPr>
              <p:cNvPr id="22542" name="Image 12" descr="ARGO4900819dens.png"/>
              <p:cNvPicPr>
                <a:picLocks noChangeAspect="1"/>
              </p:cNvPicPr>
              <p:nvPr/>
            </p:nvPicPr>
            <p:blipFill>
              <a:blip r:embed="rId5"/>
              <a:srcRect/>
              <a:stretch>
                <a:fillRect/>
              </a:stretch>
            </p:blipFill>
            <p:spPr bwMode="auto">
              <a:xfrm>
                <a:off x="4500562" y="3856795"/>
                <a:ext cx="4000528" cy="3001229"/>
              </a:xfrm>
              <a:prstGeom prst="rect">
                <a:avLst/>
              </a:prstGeom>
              <a:noFill/>
              <a:ln w="9525">
                <a:noFill/>
                <a:miter lim="800000"/>
                <a:headEnd/>
                <a:tailEnd/>
              </a:ln>
            </p:spPr>
          </p:pic>
          <p:cxnSp>
            <p:nvCxnSpPr>
              <p:cNvPr id="16" name="Connecteur droit 15"/>
              <p:cNvCxnSpPr>
                <a:cxnSpLocks noChangeShapeType="1"/>
              </p:cNvCxnSpPr>
              <p:nvPr/>
            </p:nvCxnSpPr>
            <p:spPr bwMode="auto">
              <a:xfrm>
                <a:off x="1000100" y="4501163"/>
                <a:ext cx="3500603" cy="1587"/>
              </a:xfrm>
              <a:prstGeom prst="line">
                <a:avLst/>
              </a:prstGeom>
              <a:noFill/>
              <a:ln w="25400">
                <a:solidFill>
                  <a:schemeClr val="tx1"/>
                </a:solidFill>
                <a:prstDash val="dash"/>
                <a:round/>
                <a:headEnd/>
                <a:tailEnd/>
              </a:ln>
              <a:effectLst>
                <a:outerShdw blurRad="63500" dist="20000" dir="5400000" rotWithShape="0">
                  <a:srgbClr val="000000">
                    <a:alpha val="37999"/>
                  </a:srgbClr>
                </a:outerShdw>
              </a:effectLst>
            </p:spPr>
          </p:cxnSp>
          <p:cxnSp>
            <p:nvCxnSpPr>
              <p:cNvPr id="17" name="Connecteur droit 16"/>
              <p:cNvCxnSpPr>
                <a:cxnSpLocks noChangeShapeType="1"/>
              </p:cNvCxnSpPr>
              <p:nvPr/>
            </p:nvCxnSpPr>
            <p:spPr bwMode="auto">
              <a:xfrm>
                <a:off x="3643413" y="5286783"/>
                <a:ext cx="3714925" cy="1588"/>
              </a:xfrm>
              <a:prstGeom prst="line">
                <a:avLst/>
              </a:prstGeom>
              <a:noFill/>
              <a:ln w="25400">
                <a:solidFill>
                  <a:schemeClr val="tx1"/>
                </a:solidFill>
                <a:prstDash val="dash"/>
                <a:round/>
                <a:headEnd/>
                <a:tailEnd/>
              </a:ln>
              <a:effectLst>
                <a:outerShdw blurRad="63500" dist="20000" dir="5400000" rotWithShape="0">
                  <a:srgbClr val="000000">
                    <a:alpha val="37999"/>
                  </a:srgbClr>
                </a:outerShdw>
              </a:effectLst>
            </p:spPr>
          </p:cxnSp>
        </p:grpSp>
        <p:sp>
          <p:nvSpPr>
            <p:cNvPr id="22540" name="ZoneTexte 23"/>
            <p:cNvSpPr txBox="1">
              <a:spLocks noChangeArrowheads="1"/>
            </p:cNvSpPr>
            <p:nvPr/>
          </p:nvSpPr>
          <p:spPr bwMode="auto">
            <a:xfrm>
              <a:off x="7358082" y="4786322"/>
              <a:ext cx="1438599" cy="923330"/>
            </a:xfrm>
            <a:prstGeom prst="rect">
              <a:avLst/>
            </a:prstGeom>
            <a:noFill/>
            <a:ln w="9525">
              <a:noFill/>
              <a:miter lim="800000"/>
              <a:headEnd/>
              <a:tailEnd/>
            </a:ln>
          </p:spPr>
          <p:txBody>
            <a:bodyPr wrap="none">
              <a:prstTxWarp prst="textNoShape">
                <a:avLst/>
              </a:prstTxWarp>
              <a:spAutoFit/>
            </a:bodyPr>
            <a:lstStyle/>
            <a:p>
              <a:r>
                <a:rPr lang="fr-FR">
                  <a:latin typeface="Calibri" charset="0"/>
                </a:rPr>
                <a:t>More intense</a:t>
              </a:r>
            </a:p>
            <a:p>
              <a:r>
                <a:rPr lang="fr-FR">
                  <a:latin typeface="Calibri" charset="0"/>
                </a:rPr>
                <a:t> wave mixing</a:t>
              </a:r>
            </a:p>
            <a:p>
              <a:r>
                <a:rPr lang="fr-FR">
                  <a:latin typeface="Calibri" charset="0"/>
                </a:rPr>
                <a:t>On the RHS ?</a:t>
              </a:r>
            </a:p>
          </p:txBody>
        </p:sp>
        <p:sp>
          <p:nvSpPr>
            <p:cNvPr id="22541" name="ZoneTexte 26"/>
            <p:cNvSpPr txBox="1">
              <a:spLocks noChangeArrowheads="1"/>
            </p:cNvSpPr>
            <p:nvPr/>
          </p:nvSpPr>
          <p:spPr bwMode="auto">
            <a:xfrm>
              <a:off x="3214678" y="4643446"/>
              <a:ext cx="1473417" cy="1754326"/>
            </a:xfrm>
            <a:prstGeom prst="rect">
              <a:avLst/>
            </a:prstGeom>
            <a:noFill/>
            <a:ln w="9525">
              <a:noFill/>
              <a:miter lim="800000"/>
              <a:headEnd/>
              <a:tailEnd/>
            </a:ln>
          </p:spPr>
          <p:txBody>
            <a:bodyPr wrap="none">
              <a:prstTxWarp prst="textNoShape">
                <a:avLst/>
              </a:prstTxWarp>
              <a:spAutoFit/>
            </a:bodyPr>
            <a:lstStyle/>
            <a:p>
              <a:r>
                <a:rPr lang="fr-FR">
                  <a:latin typeface="Calibri" charset="0"/>
                </a:rPr>
                <a:t>Mixing</a:t>
              </a:r>
            </a:p>
            <a:p>
              <a:r>
                <a:rPr lang="fr-FR">
                  <a:latin typeface="Calibri" charset="0"/>
                </a:rPr>
                <a:t>Damped</a:t>
              </a:r>
            </a:p>
            <a:p>
              <a:r>
                <a:rPr lang="fr-FR">
                  <a:latin typeface="Calibri" charset="0"/>
                </a:rPr>
                <a:t>By the thicker</a:t>
              </a:r>
            </a:p>
            <a:p>
              <a:r>
                <a:rPr lang="fr-FR">
                  <a:latin typeface="Calibri" charset="0"/>
                </a:rPr>
                <a:t>Plume</a:t>
              </a:r>
            </a:p>
            <a:p>
              <a:r>
                <a:rPr lang="fr-FR">
                  <a:latin typeface="Calibri" charset="0"/>
                </a:rPr>
                <a:t>Barrier layer</a:t>
              </a:r>
            </a:p>
            <a:p>
              <a:r>
                <a:rPr lang="fr-FR">
                  <a:latin typeface="Calibri" charset="0"/>
                </a:rPr>
                <a:t>On the LHS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048000" y="533400"/>
            <a:ext cx="3554413" cy="461963"/>
          </a:xfrm>
          <a:prstGeom prst="rect">
            <a:avLst/>
          </a:prstGeom>
          <a:noFill/>
          <a:ln w="9525">
            <a:noFill/>
            <a:miter lim="800000"/>
            <a:headEnd/>
            <a:tailEnd/>
          </a:ln>
        </p:spPr>
        <p:txBody>
          <a:bodyPr wrap="none">
            <a:prstTxWarp prst="textNoShape">
              <a:avLst/>
            </a:prstTxWarp>
            <a:spAutoFit/>
          </a:bodyPr>
          <a:lstStyle/>
          <a:p>
            <a:r>
              <a:rPr lang="en-US" sz="2400" b="1"/>
              <a:t>EARLY CONCLUSIONS</a:t>
            </a:r>
          </a:p>
        </p:txBody>
      </p:sp>
      <p:sp>
        <p:nvSpPr>
          <p:cNvPr id="23555" name="TextBox 2"/>
          <p:cNvSpPr txBox="1">
            <a:spLocks noChangeArrowheads="1"/>
          </p:cNvSpPr>
          <p:nvPr/>
        </p:nvSpPr>
        <p:spPr bwMode="auto">
          <a:xfrm>
            <a:off x="1066800" y="1395413"/>
            <a:ext cx="7315200" cy="3416320"/>
          </a:xfrm>
          <a:prstGeom prst="rect">
            <a:avLst/>
          </a:prstGeom>
          <a:noFill/>
          <a:ln w="9525">
            <a:noFill/>
            <a:miter lim="800000"/>
            <a:headEnd/>
            <a:tailEnd/>
          </a:ln>
        </p:spPr>
        <p:txBody>
          <a:bodyPr>
            <a:prstTxWarp prst="textNoShape">
              <a:avLst/>
            </a:prstTxWarp>
            <a:spAutoFit/>
          </a:bodyPr>
          <a:lstStyle/>
          <a:p>
            <a:pPr>
              <a:buFont typeface="Arial" charset="0"/>
              <a:buChar char="•"/>
            </a:pPr>
            <a:r>
              <a:rPr lang="en-US" sz="2400" dirty="0"/>
              <a:t>  SMOS SSS data able to produce before and after snapshots of plume location associated with TC passage</a:t>
            </a:r>
          </a:p>
          <a:p>
            <a:pPr>
              <a:buFont typeface="Arial" charset="0"/>
              <a:buChar char="•"/>
            </a:pPr>
            <a:endParaRPr lang="en-US" sz="2400" dirty="0"/>
          </a:p>
          <a:p>
            <a:pPr>
              <a:buFont typeface="Arial" charset="0"/>
              <a:buChar char="•"/>
            </a:pPr>
            <a:r>
              <a:rPr lang="en-US" sz="2400" dirty="0"/>
              <a:t> Satellite SSS data yielding accurate SSS perturbation due </a:t>
            </a:r>
            <a:r>
              <a:rPr lang="en-US" sz="2400" dirty="0" smtClean="0"/>
              <a:t>to </a:t>
            </a:r>
            <a:r>
              <a:rPr lang="en-US" sz="2400" dirty="0"/>
              <a:t>TC as compared to two ARGO floats –   0.5 to 1.5 SSS INCREASE</a:t>
            </a:r>
          </a:p>
          <a:p>
            <a:pPr>
              <a:buFont typeface="Arial" charset="0"/>
              <a:buChar char="•"/>
            </a:pPr>
            <a:endParaRPr lang="en-US" sz="2400" dirty="0"/>
          </a:p>
          <a:p>
            <a:pPr>
              <a:buFont typeface="Arial" charset="0"/>
              <a:buChar char="•"/>
            </a:pPr>
            <a:r>
              <a:rPr lang="en-US" sz="2400" dirty="0"/>
              <a:t> New look at plume-TC interaction with SSS + SST perhaps allowing enhanced diagnosis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357188" y="5857875"/>
            <a:ext cx="8572500" cy="1200150"/>
          </a:xfrm>
          <a:prstGeom prst="rect">
            <a:avLst/>
          </a:prstGeom>
          <a:noFill/>
          <a:ln w="9525">
            <a:noFill/>
            <a:miter lim="800000"/>
            <a:headEnd/>
            <a:tailEnd/>
          </a:ln>
        </p:spPr>
        <p:txBody>
          <a:bodyPr>
            <a:prstTxWarp prst="textNoShape">
              <a:avLst/>
            </a:prstTxWarp>
            <a:spAutoFit/>
          </a:bodyPr>
          <a:lstStyle/>
          <a:p>
            <a:pPr algn="just"/>
            <a:r>
              <a:rPr lang="en-US" sz="1200" b="1">
                <a:solidFill>
                  <a:srgbClr val="000000"/>
                </a:solidFill>
                <a:latin typeface="Times New Roman" charset="0"/>
                <a:ea typeface="Calibri" charset="0"/>
              </a:rPr>
              <a:t>Figure 4:</a:t>
            </a:r>
            <a:r>
              <a:rPr lang="en-US" sz="1200">
                <a:solidFill>
                  <a:srgbClr val="000000"/>
                </a:solidFill>
                <a:latin typeface="Times New Roman" charset="0"/>
                <a:ea typeface="Calibri" charset="0"/>
              </a:rPr>
              <a:t> Surface wakes of Hurricane Igor.  Post minus Pre-hurricane (a) Sea Surface Temperature (</a:t>
            </a:r>
            <a:r>
              <a:rPr lang="el-GR" sz="1200">
                <a:solidFill>
                  <a:srgbClr val="000000"/>
                </a:solidFill>
                <a:latin typeface="Times New Roman" charset="0"/>
                <a:ea typeface="Calibri" charset="0"/>
              </a:rPr>
              <a:t>Δ</a:t>
            </a:r>
            <a:r>
              <a:rPr lang="en-US" sz="1200">
                <a:solidFill>
                  <a:srgbClr val="000000"/>
                </a:solidFill>
                <a:latin typeface="Times New Roman" charset="0"/>
                <a:ea typeface="Calibri" charset="0"/>
              </a:rPr>
              <a:t>SST ) (b) Sea surface Salinity (</a:t>
            </a:r>
            <a:r>
              <a:rPr lang="el-GR" sz="1200">
                <a:solidFill>
                  <a:srgbClr val="000000"/>
                </a:solidFill>
                <a:latin typeface="Times New Roman" charset="0"/>
                <a:ea typeface="Calibri" charset="0"/>
              </a:rPr>
              <a:t>Δ</a:t>
            </a:r>
            <a:r>
              <a:rPr lang="fr-FR" sz="1200">
                <a:solidFill>
                  <a:srgbClr val="000000"/>
                </a:solidFill>
                <a:latin typeface="Times New Roman" charset="0"/>
                <a:ea typeface="Calibri" charset="0"/>
              </a:rPr>
              <a:t>SSS),</a:t>
            </a:r>
            <a:r>
              <a:rPr lang="en-US" sz="1200">
                <a:solidFill>
                  <a:srgbClr val="000000"/>
                </a:solidFill>
                <a:latin typeface="Times New Roman" charset="0"/>
                <a:ea typeface="Calibri" charset="0"/>
              </a:rPr>
              <a:t> (c) Sea Surface Density (</a:t>
            </a:r>
            <a:r>
              <a:rPr lang="el-GR" sz="1200">
                <a:solidFill>
                  <a:srgbClr val="000000"/>
                </a:solidFill>
                <a:latin typeface="Times New Roman" charset="0"/>
                <a:ea typeface="Calibri" charset="0"/>
              </a:rPr>
              <a:t>Δσ</a:t>
            </a:r>
            <a:r>
              <a:rPr lang="fr-FR" sz="1200" baseline="-25000">
                <a:solidFill>
                  <a:srgbClr val="000000"/>
                </a:solidFill>
                <a:latin typeface="Times New Roman" charset="0"/>
                <a:ea typeface="Calibri" charset="0"/>
              </a:rPr>
              <a:t> o</a:t>
            </a:r>
            <a:r>
              <a:rPr lang="en-US" sz="1200">
                <a:solidFill>
                  <a:srgbClr val="000000"/>
                </a:solidFill>
                <a:latin typeface="Times New Roman" charset="0"/>
                <a:ea typeface="Calibri" charset="0"/>
              </a:rPr>
              <a:t> ) and (d) Sea Surface CDOM absorption coefficient .The thick and thin curves are showing the hurricane eye track and the locii of maximum winds, respectively.  The dotted lines is showing the pre-hurricane plume extent. </a:t>
            </a:r>
          </a:p>
          <a:p>
            <a:pPr algn="just"/>
            <a:r>
              <a:rPr lang="el-GR" sz="1200">
                <a:solidFill>
                  <a:srgbClr val="000000"/>
                </a:solidFill>
                <a:latin typeface="Times New Roman" charset="0"/>
                <a:ea typeface="Calibri" charset="0"/>
              </a:rPr>
              <a:t>Δ</a:t>
            </a:r>
            <a:r>
              <a:rPr lang="en-US" sz="1200">
                <a:solidFill>
                  <a:srgbClr val="000000"/>
                </a:solidFill>
                <a:latin typeface="Times New Roman" charset="0"/>
                <a:ea typeface="Calibri" charset="0"/>
              </a:rPr>
              <a:t>SST, </a:t>
            </a:r>
            <a:r>
              <a:rPr lang="el-GR" sz="1200">
                <a:solidFill>
                  <a:srgbClr val="000000"/>
                </a:solidFill>
                <a:latin typeface="Times New Roman" charset="0"/>
                <a:ea typeface="Calibri" charset="0"/>
              </a:rPr>
              <a:t>Δ</a:t>
            </a:r>
            <a:r>
              <a:rPr lang="fr-FR" sz="1200">
                <a:solidFill>
                  <a:srgbClr val="000000"/>
                </a:solidFill>
                <a:latin typeface="Times New Roman" charset="0"/>
                <a:ea typeface="Calibri" charset="0"/>
              </a:rPr>
              <a:t>SSS, </a:t>
            </a:r>
            <a:r>
              <a:rPr lang="el-GR" sz="1200">
                <a:solidFill>
                  <a:srgbClr val="000000"/>
                </a:solidFill>
                <a:latin typeface="Times New Roman" charset="0"/>
                <a:ea typeface="Calibri" charset="0"/>
              </a:rPr>
              <a:t>Δσ</a:t>
            </a:r>
            <a:r>
              <a:rPr lang="fr-FR" sz="1200" baseline="-25000">
                <a:solidFill>
                  <a:srgbClr val="000000"/>
                </a:solidFill>
                <a:latin typeface="Times New Roman" charset="0"/>
                <a:ea typeface="Calibri" charset="0"/>
              </a:rPr>
              <a:t> o</a:t>
            </a:r>
            <a:r>
              <a:rPr lang="fr-FR" sz="1200">
                <a:solidFill>
                  <a:srgbClr val="000000"/>
                </a:solidFill>
                <a:latin typeface="Times New Roman" charset="0"/>
                <a:ea typeface="Calibri" charset="0"/>
              </a:rPr>
              <a:t> </a:t>
            </a:r>
            <a:r>
              <a:rPr lang="en-US" sz="1200">
                <a:solidFill>
                  <a:srgbClr val="000000"/>
                </a:solidFill>
                <a:latin typeface="Times New Roman" charset="0"/>
                <a:ea typeface="Calibri" charset="0"/>
              </a:rPr>
              <a:t>wakes were only evaluated at spatial locations around the eye track for which the wind exceeded 34 knots during the passing of the hurricane.   </a:t>
            </a:r>
          </a:p>
          <a:p>
            <a:pPr algn="just"/>
            <a:endParaRPr lang="en-US" sz="1200">
              <a:solidFill>
                <a:srgbClr val="000000"/>
              </a:solidFill>
              <a:latin typeface="Times New Roman" charset="0"/>
              <a:ea typeface="Calibri" charset="0"/>
            </a:endParaRPr>
          </a:p>
        </p:txBody>
      </p:sp>
      <p:pic>
        <p:nvPicPr>
          <p:cNvPr id="24579" name="Image 6" descr="sst_wake.png"/>
          <p:cNvPicPr>
            <a:picLocks noChangeAspect="1"/>
          </p:cNvPicPr>
          <p:nvPr/>
        </p:nvPicPr>
        <p:blipFill>
          <a:blip r:embed="rId2"/>
          <a:srcRect l="3160" t="571" r="6087" b="3172"/>
          <a:stretch>
            <a:fillRect/>
          </a:stretch>
        </p:blipFill>
        <p:spPr bwMode="auto">
          <a:xfrm>
            <a:off x="214313" y="214313"/>
            <a:ext cx="3502025" cy="2786062"/>
          </a:xfrm>
          <a:prstGeom prst="rect">
            <a:avLst/>
          </a:prstGeom>
          <a:noFill/>
          <a:ln w="9525">
            <a:noFill/>
            <a:miter lim="800000"/>
            <a:headEnd/>
            <a:tailEnd/>
          </a:ln>
        </p:spPr>
      </p:pic>
      <p:pic>
        <p:nvPicPr>
          <p:cNvPr id="24580" name="Image 7" descr="sss_wake.png"/>
          <p:cNvPicPr>
            <a:picLocks noChangeAspect="1"/>
          </p:cNvPicPr>
          <p:nvPr/>
        </p:nvPicPr>
        <p:blipFill>
          <a:blip r:embed="rId3"/>
          <a:srcRect l="4137" t="571" r="7063" b="1872"/>
          <a:stretch>
            <a:fillRect/>
          </a:stretch>
        </p:blipFill>
        <p:spPr bwMode="auto">
          <a:xfrm>
            <a:off x="4143375" y="142875"/>
            <a:ext cx="3467100" cy="2857500"/>
          </a:xfrm>
          <a:prstGeom prst="rect">
            <a:avLst/>
          </a:prstGeom>
          <a:noFill/>
          <a:ln w="9525">
            <a:noFill/>
            <a:miter lim="800000"/>
            <a:headEnd/>
            <a:tailEnd/>
          </a:ln>
        </p:spPr>
      </p:pic>
      <p:pic>
        <p:nvPicPr>
          <p:cNvPr id="24581" name="Image 8" descr="density_wake.png"/>
          <p:cNvPicPr>
            <a:picLocks noChangeAspect="1"/>
          </p:cNvPicPr>
          <p:nvPr/>
        </p:nvPicPr>
        <p:blipFill>
          <a:blip r:embed="rId4"/>
          <a:srcRect l="5112" t="571" r="8038" b="3172"/>
          <a:stretch>
            <a:fillRect/>
          </a:stretch>
        </p:blipFill>
        <p:spPr bwMode="auto">
          <a:xfrm>
            <a:off x="285750" y="3054350"/>
            <a:ext cx="3286125" cy="2732088"/>
          </a:xfrm>
          <a:prstGeom prst="rect">
            <a:avLst/>
          </a:prstGeom>
          <a:noFill/>
          <a:ln w="9525">
            <a:noFill/>
            <a:miter lim="800000"/>
            <a:headEnd/>
            <a:tailEnd/>
          </a:ln>
        </p:spPr>
      </p:pic>
      <p:sp>
        <p:nvSpPr>
          <p:cNvPr id="24582" name="ZoneTexte 4"/>
          <p:cNvSpPr txBox="1">
            <a:spLocks noChangeArrowheads="1"/>
          </p:cNvSpPr>
          <p:nvPr/>
        </p:nvSpPr>
        <p:spPr bwMode="auto">
          <a:xfrm>
            <a:off x="3143250" y="-71438"/>
            <a:ext cx="5572125" cy="369888"/>
          </a:xfrm>
          <a:prstGeom prst="rect">
            <a:avLst/>
          </a:prstGeom>
          <a:noFill/>
          <a:ln w="9525">
            <a:noFill/>
            <a:miter lim="800000"/>
            <a:headEnd/>
            <a:tailEnd/>
          </a:ln>
        </p:spPr>
        <p:txBody>
          <a:bodyPr>
            <a:prstTxWarp prst="textNoShape">
              <a:avLst/>
            </a:prstTxWarp>
            <a:spAutoFit/>
          </a:bodyPr>
          <a:lstStyle/>
          <a:p>
            <a:r>
              <a:rPr lang="fr-FR"/>
              <a:t>Surface wakes of Igor</a:t>
            </a:r>
          </a:p>
        </p:txBody>
      </p:sp>
      <p:sp>
        <p:nvSpPr>
          <p:cNvPr id="24583" name="Rectangle 10"/>
          <p:cNvSpPr>
            <a:spLocks noChangeArrowheads="1"/>
          </p:cNvSpPr>
          <p:nvPr/>
        </p:nvSpPr>
        <p:spPr bwMode="auto">
          <a:xfrm>
            <a:off x="7572375" y="2214563"/>
            <a:ext cx="1571625" cy="1200150"/>
          </a:xfrm>
          <a:prstGeom prst="rect">
            <a:avLst/>
          </a:prstGeom>
          <a:noFill/>
          <a:ln w="9525">
            <a:noFill/>
            <a:miter lim="800000"/>
            <a:headEnd/>
            <a:tailEnd/>
          </a:ln>
        </p:spPr>
        <p:txBody>
          <a:bodyPr>
            <a:prstTxWarp prst="textNoShape">
              <a:avLst/>
            </a:prstTxWarp>
            <a:spAutoFit/>
          </a:bodyPr>
          <a:lstStyle/>
          <a:p>
            <a:pPr algn="just"/>
            <a:r>
              <a:rPr lang="en-US" sz="1200">
                <a:solidFill>
                  <a:srgbClr val="000000"/>
                </a:solidFill>
                <a:latin typeface="Times New Roman" charset="0"/>
                <a:ea typeface="Calibri" charset="0"/>
              </a:rPr>
              <a:t>Six days of data centered on t</a:t>
            </a:r>
            <a:r>
              <a:rPr lang="en-US" sz="1200" baseline="-25000">
                <a:solidFill>
                  <a:srgbClr val="000000"/>
                </a:solidFill>
                <a:latin typeface="Times New Roman" charset="0"/>
                <a:ea typeface="Calibri" charset="0"/>
              </a:rPr>
              <a:t>o</a:t>
            </a:r>
            <a:r>
              <a:rPr lang="en-US" sz="1200">
                <a:solidFill>
                  <a:srgbClr val="000000"/>
                </a:solidFill>
                <a:latin typeface="Times New Roman" charset="0"/>
                <a:ea typeface="Calibri" charset="0"/>
              </a:rPr>
              <a:t>–(+) 4 days have been averaged to construct the  pre (post)-cyclonic quantities.</a:t>
            </a:r>
            <a:endParaRPr lang="fr-FR" sz="1200"/>
          </a:p>
        </p:txBody>
      </p:sp>
      <p:pic>
        <p:nvPicPr>
          <p:cNvPr id="24584" name="Image 11" descr="cdom_wake.png"/>
          <p:cNvPicPr>
            <a:picLocks noChangeAspect="1"/>
          </p:cNvPicPr>
          <p:nvPr/>
        </p:nvPicPr>
        <p:blipFill>
          <a:blip r:embed="rId5"/>
          <a:srcRect l="3160" t="571" r="8038" b="1872"/>
          <a:stretch>
            <a:fillRect/>
          </a:stretch>
        </p:blipFill>
        <p:spPr bwMode="auto">
          <a:xfrm>
            <a:off x="4143375" y="3000375"/>
            <a:ext cx="3357563" cy="2767013"/>
          </a:xfrm>
          <a:prstGeom prst="rect">
            <a:avLst/>
          </a:prstGeom>
          <a:noFill/>
          <a:ln w="9525">
            <a:noFill/>
            <a:miter lim="800000"/>
            <a:headEnd/>
            <a:tailEnd/>
          </a:ln>
        </p:spPr>
      </p:pic>
      <p:sp>
        <p:nvSpPr>
          <p:cNvPr id="13" name="Rectangle 12"/>
          <p:cNvSpPr/>
          <p:nvPr/>
        </p:nvSpPr>
        <p:spPr>
          <a:xfrm>
            <a:off x="7643813" y="3786188"/>
            <a:ext cx="4572000" cy="2032000"/>
          </a:xfrm>
          <a:prstGeom prst="rect">
            <a:avLst/>
          </a:prstGeom>
        </p:spPr>
        <p:txBody>
          <a:bodyPr>
            <a:spAutoFit/>
          </a:bodyPr>
          <a:lstStyle/>
          <a:p>
            <a:pPr>
              <a:defRPr/>
            </a:pPr>
            <a:r>
              <a:rPr lang="en-US" sz="1050" dirty="0"/>
              <a:t>Here</a:t>
            </a:r>
          </a:p>
          <a:p>
            <a:pPr>
              <a:defRPr/>
            </a:pPr>
            <a:r>
              <a:rPr lang="en-US" sz="1050" dirty="0" err="1"/>
              <a:t>a</a:t>
            </a:r>
            <a:r>
              <a:rPr lang="en-US" sz="1050" baseline="-25000" dirty="0" err="1"/>
              <a:t>cdom</a:t>
            </a:r>
            <a:r>
              <a:rPr lang="en-US" sz="1050" dirty="0"/>
              <a:t> = a</a:t>
            </a:r>
            <a:r>
              <a:rPr lang="en-US" sz="1050" baseline="-25000" dirty="0"/>
              <a:t>d</a:t>
            </a:r>
            <a:r>
              <a:rPr lang="en-US" sz="1050" dirty="0"/>
              <a:t> + </a:t>
            </a:r>
            <a:r>
              <a:rPr lang="en-US" sz="1050" dirty="0" err="1"/>
              <a:t>ag</a:t>
            </a:r>
            <a:r>
              <a:rPr lang="en-US" sz="1050" dirty="0"/>
              <a:t> </a:t>
            </a:r>
            <a:br>
              <a:rPr lang="en-US" sz="1050" dirty="0"/>
            </a:br>
            <a:r>
              <a:rPr lang="en-US" sz="1050" dirty="0"/>
              <a:t/>
            </a:r>
            <a:br>
              <a:rPr lang="en-US" sz="1050" dirty="0"/>
            </a:br>
            <a:r>
              <a:rPr lang="en-US" sz="1050" dirty="0" err="1"/>
              <a:t>ag</a:t>
            </a:r>
            <a:r>
              <a:rPr lang="en-US" sz="1050" dirty="0"/>
              <a:t>: CDOM (dissolved </a:t>
            </a:r>
          </a:p>
          <a:p>
            <a:pPr>
              <a:defRPr/>
            </a:pPr>
            <a:r>
              <a:rPr lang="en-US" sz="1050" dirty="0"/>
              <a:t>matter) </a:t>
            </a:r>
            <a:br>
              <a:rPr lang="en-US" sz="1050" dirty="0"/>
            </a:br>
            <a:endParaRPr lang="en-US" sz="1050" dirty="0"/>
          </a:p>
          <a:p>
            <a:pPr>
              <a:defRPr/>
            </a:pPr>
            <a:r>
              <a:rPr lang="en-US" sz="1050" dirty="0"/>
              <a:t>ad: non living </a:t>
            </a:r>
          </a:p>
          <a:p>
            <a:pPr>
              <a:defRPr/>
            </a:pPr>
            <a:r>
              <a:rPr lang="en-US" sz="1050" dirty="0"/>
              <a:t>particulate organic </a:t>
            </a:r>
          </a:p>
          <a:p>
            <a:pPr>
              <a:defRPr/>
            </a:pPr>
            <a:r>
              <a:rPr lang="en-US" sz="1050" dirty="0"/>
              <a:t>material, bacteria, </a:t>
            </a:r>
          </a:p>
          <a:p>
            <a:pPr>
              <a:defRPr/>
            </a:pPr>
            <a:r>
              <a:rPr lang="en-US" sz="1050" dirty="0"/>
              <a:t>inorganic material </a:t>
            </a:r>
          </a:p>
          <a:p>
            <a:pPr>
              <a:defRPr/>
            </a:pPr>
            <a:r>
              <a:rPr lang="en-US" sz="1050" dirty="0"/>
              <a:t>and bubbles </a:t>
            </a:r>
            <a:br>
              <a:rPr lang="en-US" sz="1050" dirty="0"/>
            </a:br>
            <a:endParaRPr lang="fr-FR" sz="105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2-02-09 at 12.12.54 PM.png"/>
          <p:cNvPicPr>
            <a:picLocks noChangeAspect="1"/>
          </p:cNvPicPr>
          <p:nvPr/>
        </p:nvPicPr>
        <p:blipFill>
          <a:blip r:embed="rId2"/>
          <a:stretch>
            <a:fillRect/>
          </a:stretch>
        </p:blipFill>
        <p:spPr>
          <a:xfrm>
            <a:off x="-381000" y="-76200"/>
            <a:ext cx="10030384" cy="6934200"/>
          </a:xfrm>
          <a:prstGeom prst="rect">
            <a:avLst/>
          </a:prstGeom>
        </p:spPr>
      </p:pic>
      <p:sp>
        <p:nvSpPr>
          <p:cNvPr id="6" name="TextBox 5"/>
          <p:cNvSpPr txBox="1"/>
          <p:nvPr/>
        </p:nvSpPr>
        <p:spPr>
          <a:xfrm>
            <a:off x="0" y="259140"/>
            <a:ext cx="9525000" cy="584776"/>
          </a:xfrm>
          <a:prstGeom prst="rect">
            <a:avLst/>
          </a:prstGeom>
          <a:noFill/>
        </p:spPr>
        <p:txBody>
          <a:bodyPr wrap="square" rtlCol="0">
            <a:spAutoFit/>
          </a:bodyPr>
          <a:lstStyle/>
          <a:p>
            <a:pPr algn="ctr"/>
            <a:r>
              <a:rPr lang="en-US" sz="3200" dirty="0" smtClean="0">
                <a:latin typeface="Arial Black"/>
                <a:cs typeface="Arial Black"/>
              </a:rPr>
              <a:t>Thanks!</a:t>
            </a:r>
            <a:endParaRPr lang="en-US" sz="3200" dirty="0">
              <a:latin typeface="Arial Black"/>
              <a:cs typeface="Arial Black"/>
            </a:endParaRPr>
          </a:p>
        </p:txBody>
      </p:sp>
      <p:sp>
        <p:nvSpPr>
          <p:cNvPr id="8" name="TextBox 7"/>
          <p:cNvSpPr txBox="1"/>
          <p:nvPr/>
        </p:nvSpPr>
        <p:spPr>
          <a:xfrm>
            <a:off x="8458200" y="538718"/>
            <a:ext cx="184666" cy="369332"/>
          </a:xfrm>
          <a:prstGeom prst="rect">
            <a:avLst/>
          </a:prstGeom>
          <a:noFill/>
        </p:spPr>
        <p:txBody>
          <a:bodyPr wrap="none" rtlCol="0">
            <a:spAutoFit/>
          </a:bodyPr>
          <a:lstStyle/>
          <a:p>
            <a:endParaRPr lang="en-US" dirty="0"/>
          </a:p>
        </p:txBody>
      </p:sp>
      <p:sp>
        <p:nvSpPr>
          <p:cNvPr id="10" name="Slide Number Placeholder 9"/>
          <p:cNvSpPr>
            <a:spLocks noGrp="1"/>
          </p:cNvSpPr>
          <p:nvPr>
            <p:ph type="sldNum" sz="quarter" idx="12"/>
          </p:nvPr>
        </p:nvSpPr>
        <p:spPr/>
        <p:txBody>
          <a:bodyPr/>
          <a:lstStyle/>
          <a:p>
            <a:fld id="{4FD4D91B-3299-3A41-A066-1EA1D6AA96C1}" type="slidenum">
              <a:rPr lang="en-US" smtClean="0"/>
              <a:pPr/>
              <a:t>34</a:t>
            </a:fld>
            <a:endParaRPr lang="en-US"/>
          </a:p>
        </p:txBody>
      </p:sp>
      <p:sp>
        <p:nvSpPr>
          <p:cNvPr id="11" name="Footer Placeholder 10"/>
          <p:cNvSpPr>
            <a:spLocks noGrp="1"/>
          </p:cNvSpPr>
          <p:nvPr>
            <p:ph type="ftr" sz="quarter" idx="11"/>
          </p:nvPr>
        </p:nvSpPr>
        <p:spPr/>
        <p:txBody>
          <a:bodyPr/>
          <a:lstStyle/>
          <a:p>
            <a:r>
              <a:rPr lang="en-US" smtClean="0"/>
              <a:t>OSST 2012</a:t>
            </a:r>
            <a:endParaRPr lang="en-US"/>
          </a:p>
        </p:txBody>
      </p:sp>
      <p:grpSp>
        <p:nvGrpSpPr>
          <p:cNvPr id="14" name="Group 13"/>
          <p:cNvGrpSpPr/>
          <p:nvPr/>
        </p:nvGrpSpPr>
        <p:grpSpPr>
          <a:xfrm>
            <a:off x="2129956" y="4800600"/>
            <a:ext cx="5947244" cy="1206742"/>
            <a:chOff x="529756" y="5514733"/>
            <a:chExt cx="5947244" cy="1206742"/>
          </a:xfrm>
        </p:grpSpPr>
        <p:sp>
          <p:nvSpPr>
            <p:cNvPr id="9" name="TextBox 8"/>
            <p:cNvSpPr txBox="1"/>
            <p:nvPr/>
          </p:nvSpPr>
          <p:spPr>
            <a:xfrm>
              <a:off x="1981200" y="5521147"/>
              <a:ext cx="4495800" cy="1200328"/>
            </a:xfrm>
            <a:prstGeom prst="rect">
              <a:avLst/>
            </a:prstGeom>
            <a:solidFill>
              <a:schemeClr val="bg1"/>
            </a:solidFill>
          </p:spPr>
          <p:txBody>
            <a:bodyPr wrap="square" rtlCol="0">
              <a:spAutoFit/>
            </a:bodyPr>
            <a:lstStyle/>
            <a:p>
              <a:r>
                <a:rPr lang="en-US" sz="2400" dirty="0" smtClean="0"/>
                <a:t>This work is supported by NASA’s Ocean Surface Salinity Science Team – Grant NNX09AU69G</a:t>
              </a:r>
            </a:p>
          </p:txBody>
        </p:sp>
        <p:pic>
          <p:nvPicPr>
            <p:cNvPr id="13" name="Picture 12" descr="GPN-2002-000195.jpg"/>
            <p:cNvPicPr>
              <a:picLocks noChangeAspect="1"/>
            </p:cNvPicPr>
            <p:nvPr/>
          </p:nvPicPr>
          <p:blipFill>
            <a:blip r:embed="rId3"/>
            <a:stretch>
              <a:fillRect/>
            </a:stretch>
          </p:blipFill>
          <p:spPr>
            <a:xfrm>
              <a:off x="529756" y="5514733"/>
              <a:ext cx="1451444" cy="1206742"/>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OSST 2012</a:t>
            </a:r>
            <a:endParaRPr lang="en-US"/>
          </a:p>
        </p:txBody>
      </p:sp>
      <p:sp>
        <p:nvSpPr>
          <p:cNvPr id="3" name="Slide Number Placeholder 2"/>
          <p:cNvSpPr>
            <a:spLocks noGrp="1"/>
          </p:cNvSpPr>
          <p:nvPr>
            <p:ph type="sldNum" sz="quarter" idx="12"/>
          </p:nvPr>
        </p:nvSpPr>
        <p:spPr/>
        <p:txBody>
          <a:bodyPr/>
          <a:lstStyle/>
          <a:p>
            <a:fld id="{4FD4D91B-3299-3A41-A066-1EA1D6AA96C1}" type="slidenum">
              <a:rPr lang="en-US" smtClean="0"/>
              <a:pPr/>
              <a:t>5</a:t>
            </a:fld>
            <a:endParaRPr lang="en-US"/>
          </a:p>
        </p:txBody>
      </p:sp>
      <p:sp>
        <p:nvSpPr>
          <p:cNvPr id="4" name="TextBox 3"/>
          <p:cNvSpPr txBox="1"/>
          <p:nvPr/>
        </p:nvSpPr>
        <p:spPr>
          <a:xfrm>
            <a:off x="304801" y="0"/>
            <a:ext cx="8153400" cy="6740308"/>
          </a:xfrm>
          <a:prstGeom prst="rect">
            <a:avLst/>
          </a:prstGeom>
          <a:noFill/>
        </p:spPr>
        <p:txBody>
          <a:bodyPr wrap="square" rtlCol="0">
            <a:spAutoFit/>
          </a:bodyPr>
          <a:lstStyle/>
          <a:p>
            <a:pPr algn="ctr"/>
            <a:r>
              <a:rPr lang="en-US" b="1" dirty="0" smtClean="0"/>
              <a:t>The general geophysical problem</a:t>
            </a:r>
          </a:p>
          <a:p>
            <a:endParaRPr lang="en-US" dirty="0" smtClean="0"/>
          </a:p>
          <a:p>
            <a:r>
              <a:rPr lang="en-US" dirty="0" smtClean="0"/>
              <a:t>To obtain accurate salinity we need to accurately remove the signal due to rough surface emission</a:t>
            </a:r>
          </a:p>
          <a:p>
            <a:pPr algn="ctr"/>
            <a:r>
              <a:rPr lang="en-US" b="1" dirty="0" smtClean="0"/>
              <a:t>Specifically for Aquarius</a:t>
            </a:r>
          </a:p>
          <a:p>
            <a:endParaRPr lang="en-US" dirty="0" smtClean="0"/>
          </a:p>
          <a:p>
            <a:r>
              <a:rPr lang="en-US" dirty="0" smtClean="0"/>
              <a:t>1) A three beam </a:t>
            </a:r>
            <a:r>
              <a:rPr lang="en-US" b="1" dirty="0" smtClean="0"/>
              <a:t>radiometer</a:t>
            </a:r>
            <a:r>
              <a:rPr lang="en-US" dirty="0" smtClean="0"/>
              <a:t> at L band   -</a:t>
            </a:r>
          </a:p>
          <a:p>
            <a:endParaRPr lang="en-US" dirty="0" smtClean="0"/>
          </a:p>
          <a:p>
            <a:r>
              <a:rPr lang="en-US" dirty="0" smtClean="0"/>
              <a:t>	</a:t>
            </a:r>
            <a:r>
              <a:rPr lang="en-US" dirty="0" err="1" smtClean="0"/>
              <a:t>Tb_ocean</a:t>
            </a:r>
            <a:r>
              <a:rPr lang="en-US" dirty="0" smtClean="0"/>
              <a:t> (2 polarizations, 3 incidence angles, look angle)  = </a:t>
            </a:r>
          </a:p>
          <a:p>
            <a:r>
              <a:rPr lang="en-US" dirty="0" smtClean="0"/>
              <a:t>			</a:t>
            </a:r>
            <a:r>
              <a:rPr lang="en-US" b="1" i="1" dirty="0" smtClean="0"/>
              <a:t>F</a:t>
            </a:r>
            <a:r>
              <a:rPr lang="en-US" dirty="0" smtClean="0"/>
              <a:t> ( variable sea surface waves,</a:t>
            </a:r>
            <a:r>
              <a:rPr lang="en-US" b="1" dirty="0" smtClean="0"/>
              <a:t> </a:t>
            </a:r>
            <a:r>
              <a:rPr lang="en-US" b="1" dirty="0" err="1" smtClean="0"/>
              <a:t>S(k</a:t>
            </a:r>
            <a:r>
              <a:rPr lang="en-US" b="1" dirty="0" smtClean="0"/>
              <a:t>) </a:t>
            </a:r>
            <a:r>
              <a:rPr lang="en-US" dirty="0" smtClean="0"/>
              <a:t>) ~= </a:t>
            </a:r>
            <a:r>
              <a:rPr lang="en-US" dirty="0" err="1" smtClean="0"/>
              <a:t>rms</a:t>
            </a:r>
            <a:r>
              <a:rPr lang="en-US" dirty="0" smtClean="0"/>
              <a:t> slopes = </a:t>
            </a:r>
          </a:p>
          <a:p>
            <a:endParaRPr lang="en-US" dirty="0" smtClean="0"/>
          </a:p>
          <a:p>
            <a:r>
              <a:rPr lang="en-US" dirty="0" smtClean="0"/>
              <a:t>2) A three beam </a:t>
            </a:r>
            <a:r>
              <a:rPr lang="en-US" b="1" dirty="0" smtClean="0"/>
              <a:t>radar</a:t>
            </a:r>
            <a:r>
              <a:rPr lang="en-US" dirty="0" smtClean="0"/>
              <a:t> scatterometer at L-band (Bragg waves ~ 18 cm)</a:t>
            </a:r>
          </a:p>
          <a:p>
            <a:endParaRPr lang="en-US" dirty="0" smtClean="0"/>
          </a:p>
          <a:p>
            <a:r>
              <a:rPr lang="en-US" dirty="0" smtClean="0"/>
              <a:t>	</a:t>
            </a:r>
            <a:r>
              <a:rPr lang="en-US" dirty="0" err="1" smtClean="0"/>
              <a:t>NRCS_ocean</a:t>
            </a:r>
            <a:r>
              <a:rPr lang="en-US" dirty="0" smtClean="0"/>
              <a:t> (2 polarizations, 3 incidence angles, look angle)  = </a:t>
            </a:r>
          </a:p>
          <a:p>
            <a:r>
              <a:rPr lang="en-US" dirty="0" smtClean="0"/>
              <a:t>			</a:t>
            </a:r>
            <a:r>
              <a:rPr lang="en-US" b="1" i="1" dirty="0" smtClean="0"/>
              <a:t>F</a:t>
            </a:r>
            <a:r>
              <a:rPr lang="en-US" dirty="0" smtClean="0"/>
              <a:t> ( variable sea surface waves ) ~= </a:t>
            </a:r>
            <a:r>
              <a:rPr lang="en-US" b="1" i="1" dirty="0" err="1" smtClean="0"/>
              <a:t>S(k</a:t>
            </a:r>
            <a:r>
              <a:rPr lang="en-US" b="1" i="1" baseline="-25000" dirty="0" err="1" smtClean="0"/>
              <a:t>Bragg</a:t>
            </a:r>
            <a:r>
              <a:rPr lang="en-US" b="1" i="1" dirty="0" smtClean="0"/>
              <a:t>)</a:t>
            </a:r>
            <a:r>
              <a:rPr lang="en-US" dirty="0" smtClean="0"/>
              <a:t> + tilting effects</a:t>
            </a:r>
          </a:p>
          <a:p>
            <a:endParaRPr lang="en-US" dirty="0" smtClean="0"/>
          </a:p>
          <a:p>
            <a:r>
              <a:rPr lang="en-US" dirty="0" smtClean="0"/>
              <a:t>3) The portion of the wave spectrum and EM interaction differs for the radar and radiometer and for each beam’s incidence angle – </a:t>
            </a:r>
            <a:r>
              <a:rPr lang="en-US" b="1" dirty="0" smtClean="0">
                <a:solidFill>
                  <a:srgbClr val="0000FF"/>
                </a:solidFill>
              </a:rPr>
              <a:t>how well correlated are 1) and 2)? </a:t>
            </a:r>
          </a:p>
          <a:p>
            <a:endParaRPr lang="en-US" dirty="0" smtClean="0"/>
          </a:p>
          <a:p>
            <a:r>
              <a:rPr lang="en-US" dirty="0" smtClean="0"/>
              <a:t>4) Usual surrogate for sea surface wave information is wind – unlikely to provide sufficient precision to correct for the true ocean wave field.</a:t>
            </a:r>
          </a:p>
          <a:p>
            <a:endParaRPr lang="en-US" dirty="0" smtClean="0"/>
          </a:p>
          <a:p>
            <a:endParaRPr lang="en-US" dirty="0" smtClean="0"/>
          </a:p>
          <a:p>
            <a:endParaRPr lang="en-US" dirty="0"/>
          </a:p>
        </p:txBody>
      </p:sp>
      <p:graphicFrame>
        <p:nvGraphicFramePr>
          <p:cNvPr id="8" name="Object 7"/>
          <p:cNvGraphicFramePr>
            <a:graphicFrameLocks noChangeAspect="1"/>
          </p:cNvGraphicFramePr>
          <p:nvPr/>
        </p:nvGraphicFramePr>
        <p:xfrm>
          <a:off x="6565900" y="2514600"/>
          <a:ext cx="1176131" cy="381000"/>
        </p:xfrm>
        <a:graphic>
          <a:graphicData uri="http://schemas.openxmlformats.org/presentationml/2006/ole">
            <p:oleObj spid="_x0000_s16389" name="Equation" r:id="rId3" imgW="901700" imgH="2921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OSST 2012</a:t>
            </a:r>
            <a:endParaRPr lang="en-US"/>
          </a:p>
        </p:txBody>
      </p:sp>
      <p:sp>
        <p:nvSpPr>
          <p:cNvPr id="3" name="Slide Number Placeholder 2"/>
          <p:cNvSpPr>
            <a:spLocks noGrp="1"/>
          </p:cNvSpPr>
          <p:nvPr>
            <p:ph type="sldNum" sz="quarter" idx="12"/>
          </p:nvPr>
        </p:nvSpPr>
        <p:spPr/>
        <p:txBody>
          <a:bodyPr/>
          <a:lstStyle/>
          <a:p>
            <a:fld id="{4FD4D91B-3299-3A41-A066-1EA1D6AA96C1}" type="slidenum">
              <a:rPr lang="en-US" smtClean="0"/>
              <a:pPr/>
              <a:t>6</a:t>
            </a:fld>
            <a:endParaRPr lang="en-US"/>
          </a:p>
        </p:txBody>
      </p:sp>
      <p:pic>
        <p:nvPicPr>
          <p:cNvPr id="5" name="Picture 4" descr="nov11_jpl_l2v11_1_5_42.png"/>
          <p:cNvPicPr>
            <a:picLocks noChangeAspect="1"/>
          </p:cNvPicPr>
          <p:nvPr/>
        </p:nvPicPr>
        <p:blipFill>
          <a:blip r:embed="rId2"/>
          <a:srcRect/>
          <a:stretch>
            <a:fillRect/>
          </a:stretch>
        </p:blipFill>
        <p:spPr bwMode="auto">
          <a:xfrm>
            <a:off x="2209800" y="427037"/>
            <a:ext cx="5486400" cy="2925763"/>
          </a:xfrm>
          <a:prstGeom prst="rect">
            <a:avLst/>
          </a:prstGeom>
          <a:noFill/>
          <a:ln w="9525">
            <a:noFill/>
            <a:miter lim="800000"/>
            <a:headEnd/>
            <a:tailEnd/>
          </a:ln>
        </p:spPr>
      </p:pic>
      <p:sp>
        <p:nvSpPr>
          <p:cNvPr id="6" name="ZoneTexte 4"/>
          <p:cNvSpPr txBox="1">
            <a:spLocks noChangeArrowheads="1"/>
          </p:cNvSpPr>
          <p:nvPr/>
        </p:nvSpPr>
        <p:spPr bwMode="auto">
          <a:xfrm>
            <a:off x="900113" y="76200"/>
            <a:ext cx="7786687" cy="369332"/>
          </a:xfrm>
          <a:prstGeom prst="rect">
            <a:avLst/>
          </a:prstGeom>
          <a:noFill/>
          <a:ln w="9525">
            <a:noFill/>
            <a:miter lim="800000"/>
            <a:headEnd/>
            <a:tailEnd/>
          </a:ln>
        </p:spPr>
        <p:txBody>
          <a:bodyPr>
            <a:prstTxWarp prst="textNoShape">
              <a:avLst/>
            </a:prstTxWarp>
            <a:spAutoFit/>
          </a:bodyPr>
          <a:lstStyle/>
          <a:p>
            <a:pPr algn="ctr" eaLnBrk="1" hangingPunct="1"/>
            <a:r>
              <a:rPr lang="en-US" b="1" dirty="0" smtClean="0">
                <a:latin typeface="Calibri" charset="0"/>
              </a:rPr>
              <a:t>Global Wave </a:t>
            </a:r>
            <a:r>
              <a:rPr lang="en-US" b="1" dirty="0">
                <a:latin typeface="Calibri" charset="0"/>
              </a:rPr>
              <a:t>m</a:t>
            </a:r>
            <a:r>
              <a:rPr lang="en-US" b="1" dirty="0" smtClean="0">
                <a:latin typeface="Calibri" charset="0"/>
              </a:rPr>
              <a:t>odel fields, Aquarius L2_wwav files, </a:t>
            </a:r>
            <a:r>
              <a:rPr lang="en-US" b="1" dirty="0">
                <a:latin typeface="Calibri" charset="0"/>
              </a:rPr>
              <a:t>Day 240-</a:t>
            </a:r>
            <a:r>
              <a:rPr lang="en-US" b="1" dirty="0" smtClean="0">
                <a:latin typeface="Calibri" charset="0"/>
              </a:rPr>
              <a:t>271 2011</a:t>
            </a:r>
            <a:endParaRPr lang="fr-FR" b="1" dirty="0">
              <a:latin typeface="Calibri" charset="0"/>
            </a:endParaRPr>
          </a:p>
        </p:txBody>
      </p:sp>
      <p:pic>
        <p:nvPicPr>
          <p:cNvPr id="7" name="Picture 6" descr="nov11_jpl_l2v11_1_5_36.png"/>
          <p:cNvPicPr>
            <a:picLocks noChangeAspect="1"/>
          </p:cNvPicPr>
          <p:nvPr/>
        </p:nvPicPr>
        <p:blipFill>
          <a:blip r:embed="rId3"/>
          <a:srcRect/>
          <a:stretch>
            <a:fillRect/>
          </a:stretch>
        </p:blipFill>
        <p:spPr bwMode="auto">
          <a:xfrm>
            <a:off x="2362200" y="3352800"/>
            <a:ext cx="5486400" cy="2925762"/>
          </a:xfrm>
          <a:prstGeom prst="rect">
            <a:avLst/>
          </a:prstGeom>
          <a:noFill/>
          <a:ln w="9525">
            <a:noFill/>
            <a:miter lim="800000"/>
            <a:headEnd/>
            <a:tailEnd/>
          </a:ln>
        </p:spPr>
      </p:pic>
      <p:sp>
        <p:nvSpPr>
          <p:cNvPr id="8" name="ZoneTexte 4"/>
          <p:cNvSpPr txBox="1">
            <a:spLocks noChangeArrowheads="1"/>
          </p:cNvSpPr>
          <p:nvPr/>
        </p:nvSpPr>
        <p:spPr bwMode="auto">
          <a:xfrm>
            <a:off x="90488" y="2131873"/>
            <a:ext cx="2271712" cy="1754327"/>
          </a:xfrm>
          <a:prstGeom prst="rect">
            <a:avLst/>
          </a:prstGeom>
          <a:noFill/>
          <a:ln w="9525">
            <a:noFill/>
            <a:miter lim="800000"/>
            <a:headEnd/>
            <a:tailEnd/>
          </a:ln>
        </p:spPr>
        <p:txBody>
          <a:bodyPr wrap="square">
            <a:prstTxWarp prst="textNoShape">
              <a:avLst/>
            </a:prstTxWarp>
            <a:spAutoFit/>
          </a:bodyPr>
          <a:lstStyle/>
          <a:p>
            <a:pPr algn="ctr" eaLnBrk="1" hangingPunct="1"/>
            <a:r>
              <a:rPr lang="en-US" b="1" dirty="0" smtClean="0">
                <a:latin typeface="Calibri" charset="0"/>
              </a:rPr>
              <a:t>Aquarius *L2_wwav files are assembled daily at UNH for the Aq. cal/</a:t>
            </a:r>
            <a:r>
              <a:rPr lang="en-US" b="1" dirty="0" err="1" smtClean="0">
                <a:latin typeface="Calibri" charset="0"/>
              </a:rPr>
              <a:t>val</a:t>
            </a:r>
            <a:r>
              <a:rPr lang="en-US" b="1" dirty="0" smtClean="0">
                <a:latin typeface="Calibri" charset="0"/>
              </a:rPr>
              <a:t> team</a:t>
            </a:r>
          </a:p>
          <a:p>
            <a:pPr algn="ctr" eaLnBrk="1" hangingPunct="1"/>
            <a:r>
              <a:rPr lang="en-US" b="1" dirty="0" smtClean="0">
                <a:latin typeface="Calibri" charset="0"/>
              </a:rPr>
              <a:t> </a:t>
            </a:r>
          </a:p>
          <a:p>
            <a:pPr algn="ctr" eaLnBrk="1" hangingPunct="1"/>
            <a:r>
              <a:rPr lang="en-US" b="1" dirty="0" smtClean="0">
                <a:latin typeface="Calibri" charset="0"/>
              </a:rPr>
              <a:t>available at PO.DAAC </a:t>
            </a:r>
            <a:endParaRPr lang="fr-FR" b="1" dirty="0">
              <a:latin typeface="Calibri"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9140"/>
            <a:ext cx="9144000" cy="339882"/>
          </a:xfrm>
        </p:spPr>
        <p:txBody>
          <a:bodyPr>
            <a:noAutofit/>
          </a:bodyPr>
          <a:lstStyle/>
          <a:p>
            <a:r>
              <a:rPr lang="en-US" sz="2000" dirty="0" smtClean="0">
                <a:latin typeface="Times"/>
              </a:rPr>
              <a:t>Aquarius Level 2 wave model collocation products: Processing status (March 2012)   </a:t>
            </a:r>
            <a:endParaRPr lang="en-US" sz="2000" dirty="0">
              <a:latin typeface="Times"/>
            </a:endParaRPr>
          </a:p>
        </p:txBody>
      </p:sp>
      <p:sp>
        <p:nvSpPr>
          <p:cNvPr id="3" name="Subtitle 2"/>
          <p:cNvSpPr>
            <a:spLocks noGrp="1"/>
          </p:cNvSpPr>
          <p:nvPr>
            <p:ph type="subTitle" idx="1"/>
          </p:nvPr>
        </p:nvSpPr>
        <p:spPr>
          <a:xfrm>
            <a:off x="867560" y="706594"/>
            <a:ext cx="7486029" cy="2781661"/>
          </a:xfrm>
          <a:solidFill>
            <a:schemeClr val="bg2">
              <a:lumMod val="90000"/>
            </a:schemeClr>
          </a:solidFill>
          <a:ln>
            <a:solidFill>
              <a:schemeClr val="tx1"/>
            </a:solidFill>
          </a:ln>
        </p:spPr>
        <p:txBody>
          <a:bodyPr>
            <a:normAutofit/>
          </a:bodyPr>
          <a:lstStyle/>
          <a:p>
            <a:r>
              <a:rPr lang="en-US" sz="1800" dirty="0" smtClean="0">
                <a:solidFill>
                  <a:schemeClr val="tx1"/>
                </a:solidFill>
                <a:latin typeface="Times"/>
              </a:rPr>
              <a:t>Near Real Time processing </a:t>
            </a:r>
          </a:p>
          <a:p>
            <a:r>
              <a:rPr lang="en-US" sz="1800" dirty="0" smtClean="0">
                <a:solidFill>
                  <a:schemeClr val="tx1"/>
                </a:solidFill>
                <a:latin typeface="Times"/>
              </a:rPr>
              <a:t>( Latency: 1 day after Aq-L2</a:t>
            </a:r>
            <a:r>
              <a:rPr lang="en-US" sz="1800" dirty="0">
                <a:solidFill>
                  <a:schemeClr val="tx1"/>
                </a:solidFill>
                <a:latin typeface="Times"/>
              </a:rPr>
              <a:t> </a:t>
            </a:r>
            <a:r>
              <a:rPr lang="en-US" sz="1800" dirty="0" smtClean="0">
                <a:solidFill>
                  <a:schemeClr val="tx1"/>
                </a:solidFill>
                <a:latin typeface="Times"/>
              </a:rPr>
              <a:t>V1.1 data become available at GSFC) </a:t>
            </a:r>
          </a:p>
        </p:txBody>
      </p:sp>
      <p:sp>
        <p:nvSpPr>
          <p:cNvPr id="7" name="TextBox 6"/>
          <p:cNvSpPr txBox="1"/>
          <p:nvPr/>
        </p:nvSpPr>
        <p:spPr>
          <a:xfrm>
            <a:off x="1252153" y="1793848"/>
            <a:ext cx="2969366" cy="523220"/>
          </a:xfrm>
          <a:prstGeom prst="rect">
            <a:avLst/>
          </a:prstGeom>
          <a:solidFill>
            <a:schemeClr val="accent6"/>
          </a:solidFill>
          <a:ln>
            <a:solidFill>
              <a:schemeClr val="accent6"/>
            </a:solidFill>
          </a:ln>
        </p:spPr>
        <p:txBody>
          <a:bodyPr wrap="square" rtlCol="0">
            <a:spAutoFit/>
          </a:bodyPr>
          <a:lstStyle/>
          <a:p>
            <a:pPr algn="ctr"/>
            <a:r>
              <a:rPr lang="en-US" sz="1400" dirty="0" smtClean="0">
                <a:solidFill>
                  <a:schemeClr val="tx1"/>
                </a:solidFill>
                <a:latin typeface="Times"/>
              </a:rPr>
              <a:t>Aq-L2 V1.1 </a:t>
            </a:r>
            <a:r>
              <a:rPr lang="en-US" sz="1400" dirty="0" err="1" smtClean="0">
                <a:solidFill>
                  <a:schemeClr val="tx1"/>
                </a:solidFill>
                <a:latin typeface="Times"/>
              </a:rPr>
              <a:t>SCIdata</a:t>
            </a:r>
            <a:r>
              <a:rPr lang="en-US" sz="1400" dirty="0" smtClean="0">
                <a:solidFill>
                  <a:schemeClr val="tx1"/>
                </a:solidFill>
                <a:latin typeface="Times"/>
              </a:rPr>
              <a:t> </a:t>
            </a:r>
            <a:r>
              <a:rPr lang="en-US" sz="1400" dirty="0" smtClean="0">
                <a:latin typeface="Times"/>
              </a:rPr>
              <a:t>(daily </a:t>
            </a:r>
            <a:r>
              <a:rPr lang="en-US" sz="1400" dirty="0" err="1" smtClean="0">
                <a:latin typeface="Times"/>
              </a:rPr>
              <a:t>wget</a:t>
            </a:r>
            <a:r>
              <a:rPr lang="en-US" sz="1400" dirty="0" smtClean="0">
                <a:latin typeface="Times"/>
              </a:rPr>
              <a:t>)</a:t>
            </a:r>
            <a:r>
              <a:rPr lang="en-US" sz="1400" dirty="0" smtClean="0">
                <a:solidFill>
                  <a:schemeClr val="tx1"/>
                </a:solidFill>
                <a:latin typeface="Times"/>
              </a:rPr>
              <a:t> </a:t>
            </a:r>
          </a:p>
          <a:p>
            <a:pPr algn="ctr"/>
            <a:endParaRPr lang="en-US" sz="1400" dirty="0">
              <a:latin typeface="Times"/>
            </a:endParaRPr>
          </a:p>
        </p:txBody>
      </p:sp>
      <p:cxnSp>
        <p:nvCxnSpPr>
          <p:cNvPr id="11" name="Elbow Connector 10"/>
          <p:cNvCxnSpPr>
            <a:stCxn id="7" idx="3"/>
          </p:cNvCxnSpPr>
          <p:nvPr/>
        </p:nvCxnSpPr>
        <p:spPr>
          <a:xfrm>
            <a:off x="4221519" y="2055458"/>
            <a:ext cx="1565181" cy="26161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Elbow Connector 11"/>
          <p:cNvCxnSpPr/>
          <p:nvPr/>
        </p:nvCxnSpPr>
        <p:spPr>
          <a:xfrm flipV="1">
            <a:off x="3729781" y="2517123"/>
            <a:ext cx="2056919" cy="369332"/>
          </a:xfrm>
          <a:prstGeom prst="bentConnector3">
            <a:avLst>
              <a:gd name="adj1" fmla="val 61305"/>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786700" y="2055458"/>
            <a:ext cx="1949941" cy="830997"/>
          </a:xfrm>
          <a:prstGeom prst="rect">
            <a:avLst/>
          </a:prstGeom>
          <a:solidFill>
            <a:schemeClr val="accent6"/>
          </a:solidFill>
          <a:ln>
            <a:solidFill>
              <a:schemeClr val="accent6"/>
            </a:solidFill>
          </a:ln>
        </p:spPr>
        <p:txBody>
          <a:bodyPr wrap="square" rtlCol="0">
            <a:spAutoFit/>
          </a:bodyPr>
          <a:lstStyle/>
          <a:p>
            <a:pPr algn="ctr"/>
            <a:endParaRPr lang="en-US" sz="1600" dirty="0" smtClean="0">
              <a:latin typeface="Times"/>
            </a:endParaRPr>
          </a:p>
          <a:p>
            <a:pPr algn="ctr"/>
            <a:r>
              <a:rPr lang="en-US" sz="1600" dirty="0" smtClean="0">
                <a:latin typeface="Times"/>
              </a:rPr>
              <a:t>L2V1.1_wwav*</a:t>
            </a:r>
            <a:r>
              <a:rPr lang="en-US" sz="1600" dirty="0" smtClean="0">
                <a:solidFill>
                  <a:schemeClr val="tx1"/>
                </a:solidFill>
                <a:latin typeface="Times"/>
              </a:rPr>
              <a:t> </a:t>
            </a:r>
          </a:p>
          <a:p>
            <a:pPr algn="ctr"/>
            <a:endParaRPr lang="en-US" sz="1600" dirty="0">
              <a:latin typeface="Times"/>
            </a:endParaRPr>
          </a:p>
        </p:txBody>
      </p:sp>
      <p:sp>
        <p:nvSpPr>
          <p:cNvPr id="20" name="TextBox 19"/>
          <p:cNvSpPr txBox="1"/>
          <p:nvPr/>
        </p:nvSpPr>
        <p:spPr>
          <a:xfrm>
            <a:off x="1252153" y="2531724"/>
            <a:ext cx="2969366" cy="738664"/>
          </a:xfrm>
          <a:prstGeom prst="rect">
            <a:avLst/>
          </a:prstGeom>
          <a:solidFill>
            <a:schemeClr val="accent6"/>
          </a:solidFill>
          <a:ln>
            <a:solidFill>
              <a:schemeClr val="accent6"/>
            </a:solidFill>
          </a:ln>
        </p:spPr>
        <p:txBody>
          <a:bodyPr wrap="square" rtlCol="0">
            <a:spAutoFit/>
          </a:bodyPr>
          <a:lstStyle/>
          <a:p>
            <a:pPr algn="ctr"/>
            <a:r>
              <a:rPr lang="en-US" sz="1400" dirty="0" err="1" smtClean="0">
                <a:latin typeface="Times"/>
              </a:rPr>
              <a:t>Ifremer/Previmer</a:t>
            </a:r>
            <a:r>
              <a:rPr lang="en-US" sz="1400" dirty="0" smtClean="0">
                <a:latin typeface="Times"/>
              </a:rPr>
              <a:t> WW3 model product </a:t>
            </a:r>
          </a:p>
          <a:p>
            <a:pPr algn="ctr"/>
            <a:r>
              <a:rPr lang="en-US" sz="1400" dirty="0" smtClean="0">
                <a:solidFill>
                  <a:schemeClr val="tx1"/>
                </a:solidFill>
                <a:latin typeface="Times"/>
              </a:rPr>
              <a:t>( </a:t>
            </a:r>
            <a:r>
              <a:rPr lang="en-US" sz="1400" dirty="0">
                <a:latin typeface="Times"/>
              </a:rPr>
              <a:t>P</a:t>
            </a:r>
            <a:r>
              <a:rPr lang="en-US" sz="1400" dirty="0" smtClean="0">
                <a:latin typeface="Times"/>
              </a:rPr>
              <a:t>artial dataset: 5 NRT </a:t>
            </a:r>
            <a:r>
              <a:rPr lang="en-US" sz="1400" dirty="0" smtClean="0">
                <a:solidFill>
                  <a:schemeClr val="tx1"/>
                </a:solidFill>
                <a:latin typeface="Times"/>
              </a:rPr>
              <a:t>variables, limited QC) </a:t>
            </a:r>
          </a:p>
        </p:txBody>
      </p:sp>
      <p:sp>
        <p:nvSpPr>
          <p:cNvPr id="26" name="Subtitle 2"/>
          <p:cNvSpPr txBox="1">
            <a:spLocks/>
          </p:cNvSpPr>
          <p:nvPr/>
        </p:nvSpPr>
        <p:spPr>
          <a:xfrm>
            <a:off x="867560" y="3846027"/>
            <a:ext cx="7486029" cy="2781661"/>
          </a:xfrm>
          <a:prstGeom prst="rect">
            <a:avLst/>
          </a:prstGeom>
          <a:solidFill>
            <a:schemeClr val="bg2">
              <a:lumMod val="90000"/>
            </a:schemeClr>
          </a:solidFill>
          <a:ln>
            <a:solidFill>
              <a:schemeClr val="tx1"/>
            </a:solidFill>
          </a:ln>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smtClean="0">
                <a:latin typeface="Times"/>
              </a:rPr>
              <a:t>Science level </a:t>
            </a:r>
            <a:r>
              <a:rPr kumimoji="0" lang="en-US" b="0" i="0" u="none" strike="noStrike" kern="1200" cap="none" spc="0" normalizeH="0" baseline="0" noProof="0" dirty="0" smtClean="0">
                <a:ln>
                  <a:noFill/>
                </a:ln>
                <a:solidFill>
                  <a:schemeClr val="tx1"/>
                </a:solidFill>
                <a:effectLst/>
                <a:uLnTx/>
                <a:uFillTx/>
                <a:latin typeface="Times"/>
                <a:ea typeface="+mn-ea"/>
                <a:cs typeface="+mn-cs"/>
              </a:rPr>
              <a:t>processing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smtClean="0">
                <a:ln>
                  <a:noFill/>
                </a:ln>
                <a:solidFill>
                  <a:schemeClr val="tx1"/>
                </a:solidFill>
                <a:effectLst/>
                <a:uLnTx/>
                <a:uFillTx/>
                <a:latin typeface="Times"/>
                <a:ea typeface="+mn-ea"/>
                <a:cs typeface="+mn-cs"/>
              </a:rPr>
              <a:t>( Latency: 50-60 days after Aq-L2</a:t>
            </a:r>
            <a:r>
              <a:rPr kumimoji="0" lang="en-US" b="0" i="0" u="none" strike="noStrike" kern="1200" cap="none" spc="0" normalizeH="0" noProof="0" dirty="0" smtClean="0">
                <a:ln>
                  <a:noFill/>
                </a:ln>
                <a:solidFill>
                  <a:schemeClr val="tx1"/>
                </a:solidFill>
                <a:effectLst/>
                <a:uLnTx/>
                <a:uFillTx/>
                <a:latin typeface="Times"/>
                <a:ea typeface="+mn-ea"/>
                <a:cs typeface="+mn-cs"/>
              </a:rPr>
              <a:t> </a:t>
            </a:r>
            <a:r>
              <a:rPr kumimoji="0" lang="en-US" b="0" i="0" u="none" strike="noStrike" kern="1200" cap="none" spc="0" normalizeH="0" baseline="0" noProof="0" dirty="0" smtClean="0">
                <a:ln>
                  <a:noFill/>
                </a:ln>
                <a:solidFill>
                  <a:schemeClr val="tx1"/>
                </a:solidFill>
                <a:effectLst/>
                <a:uLnTx/>
                <a:uFillTx/>
                <a:latin typeface="Times"/>
                <a:ea typeface="+mn-ea"/>
                <a:cs typeface="+mn-cs"/>
              </a:rPr>
              <a:t>data become available) </a:t>
            </a:r>
          </a:p>
        </p:txBody>
      </p:sp>
      <p:cxnSp>
        <p:nvCxnSpPr>
          <p:cNvPr id="28" name="Elbow Connector 27"/>
          <p:cNvCxnSpPr/>
          <p:nvPr/>
        </p:nvCxnSpPr>
        <p:spPr>
          <a:xfrm>
            <a:off x="4158911" y="5045607"/>
            <a:ext cx="1484685" cy="26161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flipV="1">
            <a:off x="3595621" y="5652759"/>
            <a:ext cx="2056919" cy="217794"/>
          </a:xfrm>
          <a:prstGeom prst="bentConnector3">
            <a:avLst>
              <a:gd name="adj1" fmla="val 63045"/>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643596" y="5045607"/>
            <a:ext cx="2548999" cy="1077218"/>
          </a:xfrm>
          <a:prstGeom prst="rect">
            <a:avLst/>
          </a:prstGeom>
          <a:solidFill>
            <a:schemeClr val="accent6"/>
          </a:solidFill>
          <a:ln>
            <a:solidFill>
              <a:schemeClr val="accent6"/>
            </a:solidFill>
          </a:ln>
        </p:spPr>
        <p:txBody>
          <a:bodyPr wrap="square" rtlCol="0">
            <a:spAutoFit/>
          </a:bodyPr>
          <a:lstStyle/>
          <a:p>
            <a:pPr algn="ctr"/>
            <a:endParaRPr lang="en-US" sz="1600" dirty="0" smtClean="0">
              <a:latin typeface="Times"/>
            </a:endParaRPr>
          </a:p>
          <a:p>
            <a:pPr algn="ctr"/>
            <a:r>
              <a:rPr lang="en-US" sz="1600" dirty="0" smtClean="0">
                <a:latin typeface="Times"/>
              </a:rPr>
              <a:t>L2V1.2_wwav (2011)*</a:t>
            </a:r>
          </a:p>
          <a:p>
            <a:pPr algn="ctr"/>
            <a:r>
              <a:rPr lang="en-US" sz="1600" dirty="0" smtClean="0">
                <a:latin typeface="Times"/>
              </a:rPr>
              <a:t>L2V1.2.3_wwav (2012)*</a:t>
            </a:r>
            <a:r>
              <a:rPr lang="en-US" sz="1600" dirty="0" smtClean="0">
                <a:solidFill>
                  <a:schemeClr val="tx1"/>
                </a:solidFill>
                <a:latin typeface="Times"/>
              </a:rPr>
              <a:t> </a:t>
            </a:r>
          </a:p>
          <a:p>
            <a:pPr algn="ctr"/>
            <a:endParaRPr lang="en-US" sz="1600" dirty="0">
              <a:latin typeface="Times"/>
            </a:endParaRPr>
          </a:p>
        </p:txBody>
      </p:sp>
      <p:sp>
        <p:nvSpPr>
          <p:cNvPr id="31" name="TextBox 30"/>
          <p:cNvSpPr txBox="1"/>
          <p:nvPr/>
        </p:nvSpPr>
        <p:spPr>
          <a:xfrm>
            <a:off x="1144821" y="5599605"/>
            <a:ext cx="2969366" cy="738664"/>
          </a:xfrm>
          <a:prstGeom prst="rect">
            <a:avLst/>
          </a:prstGeom>
          <a:solidFill>
            <a:schemeClr val="accent6"/>
          </a:solidFill>
          <a:ln>
            <a:solidFill>
              <a:schemeClr val="accent6"/>
            </a:solidFill>
          </a:ln>
        </p:spPr>
        <p:txBody>
          <a:bodyPr wrap="square" rtlCol="0">
            <a:spAutoFit/>
          </a:bodyPr>
          <a:lstStyle/>
          <a:p>
            <a:pPr algn="ctr"/>
            <a:r>
              <a:rPr lang="en-US" sz="1400" dirty="0" err="1" smtClean="0">
                <a:latin typeface="Times"/>
              </a:rPr>
              <a:t>Ifremer/Previmer</a:t>
            </a:r>
            <a:r>
              <a:rPr lang="en-US" sz="1400" dirty="0" smtClean="0">
                <a:latin typeface="Times"/>
              </a:rPr>
              <a:t> WW3 model product </a:t>
            </a:r>
          </a:p>
          <a:p>
            <a:pPr algn="ctr"/>
            <a:r>
              <a:rPr lang="en-US" sz="1400" dirty="0" smtClean="0">
                <a:solidFill>
                  <a:schemeClr val="tx1"/>
                </a:solidFill>
                <a:latin typeface="Times"/>
              </a:rPr>
              <a:t>(</a:t>
            </a:r>
            <a:r>
              <a:rPr lang="en-US" sz="1400" dirty="0" smtClean="0">
                <a:latin typeface="Times"/>
              </a:rPr>
              <a:t>Full wave model  dataset: 14 </a:t>
            </a:r>
            <a:r>
              <a:rPr lang="en-US" sz="1400" dirty="0" smtClean="0">
                <a:solidFill>
                  <a:schemeClr val="tx1"/>
                </a:solidFill>
                <a:latin typeface="Times"/>
              </a:rPr>
              <a:t>variables with QC) </a:t>
            </a:r>
          </a:p>
        </p:txBody>
      </p:sp>
      <p:sp>
        <p:nvSpPr>
          <p:cNvPr id="23" name="TextBox 22"/>
          <p:cNvSpPr txBox="1"/>
          <p:nvPr/>
        </p:nvSpPr>
        <p:spPr>
          <a:xfrm>
            <a:off x="1082213" y="4783997"/>
            <a:ext cx="3139306" cy="523220"/>
          </a:xfrm>
          <a:prstGeom prst="rect">
            <a:avLst/>
          </a:prstGeom>
          <a:solidFill>
            <a:schemeClr val="accent6"/>
          </a:solidFill>
          <a:ln>
            <a:solidFill>
              <a:schemeClr val="accent6"/>
            </a:solidFill>
          </a:ln>
        </p:spPr>
        <p:txBody>
          <a:bodyPr wrap="square" rtlCol="0">
            <a:spAutoFit/>
          </a:bodyPr>
          <a:lstStyle/>
          <a:p>
            <a:pPr algn="ctr"/>
            <a:r>
              <a:rPr lang="en-US" sz="1400" dirty="0" smtClean="0">
                <a:solidFill>
                  <a:schemeClr val="tx1"/>
                </a:solidFill>
                <a:latin typeface="Times"/>
              </a:rPr>
              <a:t>Aq-L2 V1.2 EVSCI data (2011)</a:t>
            </a:r>
            <a:endParaRPr lang="en-US" sz="1400" dirty="0" smtClean="0">
              <a:latin typeface="Times"/>
            </a:endParaRPr>
          </a:p>
          <a:p>
            <a:pPr algn="ctr"/>
            <a:r>
              <a:rPr lang="en-US" sz="1400" dirty="0" smtClean="0">
                <a:solidFill>
                  <a:schemeClr val="tx1"/>
                </a:solidFill>
                <a:latin typeface="Times"/>
              </a:rPr>
              <a:t>Aq-L2 V1.2.3 EVSCI data (2011, 2012)   </a:t>
            </a:r>
          </a:p>
        </p:txBody>
      </p:sp>
      <p:sp>
        <p:nvSpPr>
          <p:cNvPr id="15" name="TextBox 14"/>
          <p:cNvSpPr txBox="1"/>
          <p:nvPr/>
        </p:nvSpPr>
        <p:spPr>
          <a:xfrm>
            <a:off x="2330481" y="3476695"/>
            <a:ext cx="5314275" cy="369332"/>
          </a:xfrm>
          <a:prstGeom prst="rect">
            <a:avLst/>
          </a:prstGeom>
          <a:noFill/>
        </p:spPr>
        <p:txBody>
          <a:bodyPr wrap="none" rtlCol="0">
            <a:spAutoFit/>
          </a:bodyPr>
          <a:lstStyle/>
          <a:p>
            <a:r>
              <a:rPr lang="en-US" dirty="0" smtClean="0"/>
              <a:t>* ftp access via PODAAC for Aq. Cal/Val team members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OSST 2012</a:t>
            </a:r>
            <a:endParaRPr lang="en-US"/>
          </a:p>
        </p:txBody>
      </p:sp>
      <p:sp>
        <p:nvSpPr>
          <p:cNvPr id="3" name="Slide Number Placeholder 2"/>
          <p:cNvSpPr>
            <a:spLocks noGrp="1"/>
          </p:cNvSpPr>
          <p:nvPr>
            <p:ph type="sldNum" sz="quarter" idx="12"/>
          </p:nvPr>
        </p:nvSpPr>
        <p:spPr/>
        <p:txBody>
          <a:bodyPr/>
          <a:lstStyle/>
          <a:p>
            <a:fld id="{4FD4D91B-3299-3A41-A066-1EA1D6AA96C1}" type="slidenum">
              <a:rPr lang="en-US" smtClean="0"/>
              <a:pPr/>
              <a:t>8</a:t>
            </a:fld>
            <a:endParaRPr lang="en-US"/>
          </a:p>
        </p:txBody>
      </p:sp>
      <p:sp>
        <p:nvSpPr>
          <p:cNvPr id="4" name="TextBox 3"/>
          <p:cNvSpPr txBox="1"/>
          <p:nvPr/>
        </p:nvSpPr>
        <p:spPr>
          <a:xfrm>
            <a:off x="228600" y="381000"/>
            <a:ext cx="8686800" cy="3970318"/>
          </a:xfrm>
          <a:prstGeom prst="rect">
            <a:avLst/>
          </a:prstGeom>
          <a:noFill/>
        </p:spPr>
        <p:txBody>
          <a:bodyPr wrap="square" rtlCol="0">
            <a:spAutoFit/>
          </a:bodyPr>
          <a:lstStyle/>
          <a:p>
            <a:pPr algn="ctr"/>
            <a:r>
              <a:rPr lang="en-US" b="1" dirty="0" smtClean="0"/>
              <a:t>Diagnosis using Significant Wave Height (SWH)</a:t>
            </a:r>
          </a:p>
          <a:p>
            <a:endParaRPr lang="en-US" dirty="0" smtClean="0"/>
          </a:p>
          <a:p>
            <a:r>
              <a:rPr lang="en-US" sz="2400" dirty="0" smtClean="0"/>
              <a:t>Evaluate Aquarius L2 </a:t>
            </a:r>
            <a:r>
              <a:rPr lang="en-US" sz="2400" dirty="0" err="1" smtClean="0"/>
              <a:t>scatterometer</a:t>
            </a:r>
            <a:r>
              <a:rPr lang="en-US" sz="2400" dirty="0" smtClean="0"/>
              <a:t> and SSS data</a:t>
            </a:r>
          </a:p>
          <a:p>
            <a:endParaRPr lang="en-US" sz="2400" dirty="0" smtClean="0"/>
          </a:p>
          <a:p>
            <a:r>
              <a:rPr lang="en-US" sz="2400" dirty="0" smtClean="0"/>
              <a:t>Expectations:   </a:t>
            </a:r>
          </a:p>
          <a:p>
            <a:endParaRPr lang="en-US" sz="2400" dirty="0" smtClean="0"/>
          </a:p>
          <a:p>
            <a:pPr marL="342900" indent="-342900">
              <a:buAutoNum type="arabicParenR"/>
            </a:pPr>
            <a:r>
              <a:rPr lang="en-US" sz="2400" dirty="0" smtClean="0"/>
              <a:t>For fixed wind speed we’ll see long wave impacts in the scatterometer roughness and derived wind speeds</a:t>
            </a:r>
          </a:p>
          <a:p>
            <a:pPr marL="342900" indent="-342900"/>
            <a:endParaRPr lang="en-US" sz="2400" dirty="0" smtClean="0"/>
          </a:p>
          <a:p>
            <a:pPr marL="342900" indent="-342900">
              <a:buAutoNum type="arabicParenR"/>
            </a:pPr>
            <a:r>
              <a:rPr lang="en-US" sz="2400" dirty="0" smtClean="0"/>
              <a:t>For fixed wind speed we’ll see long wave impacts in the radiometer-derived salinity   </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ZoneTexte 4"/>
          <p:cNvSpPr txBox="1">
            <a:spLocks noChangeArrowheads="1"/>
          </p:cNvSpPr>
          <p:nvPr/>
        </p:nvSpPr>
        <p:spPr bwMode="auto">
          <a:xfrm>
            <a:off x="785813" y="152400"/>
            <a:ext cx="7786687" cy="646331"/>
          </a:xfrm>
          <a:prstGeom prst="rect">
            <a:avLst/>
          </a:prstGeom>
          <a:noFill/>
          <a:ln w="9525">
            <a:noFill/>
            <a:miter lim="800000"/>
            <a:headEnd/>
            <a:tailEnd/>
          </a:ln>
        </p:spPr>
        <p:txBody>
          <a:bodyPr>
            <a:prstTxWarp prst="textNoShape">
              <a:avLst/>
            </a:prstTxWarp>
            <a:spAutoFit/>
          </a:bodyPr>
          <a:lstStyle/>
          <a:p>
            <a:pPr algn="ctr" eaLnBrk="1" hangingPunct="1"/>
            <a:r>
              <a:rPr lang="en-US" b="1" dirty="0" smtClean="0">
                <a:latin typeface="Calibri" charset="0"/>
              </a:rPr>
              <a:t>Aquarius </a:t>
            </a:r>
            <a:r>
              <a:rPr lang="en-US" b="1" dirty="0" err="1" smtClean="0">
                <a:latin typeface="Calibri" charset="0"/>
              </a:rPr>
              <a:t>Scatterometer</a:t>
            </a:r>
            <a:r>
              <a:rPr lang="en-US" b="1" dirty="0" smtClean="0">
                <a:latin typeface="Calibri" charset="0"/>
              </a:rPr>
              <a:t> </a:t>
            </a:r>
            <a:r>
              <a:rPr lang="en-US" b="1" dirty="0">
                <a:latin typeface="Calibri" charset="0"/>
              </a:rPr>
              <a:t>sigma0 vs. significant wave height</a:t>
            </a:r>
          </a:p>
          <a:p>
            <a:pPr algn="ctr" eaLnBrk="1" hangingPunct="1"/>
            <a:r>
              <a:rPr lang="en-US" b="1" dirty="0" smtClean="0">
                <a:latin typeface="Calibri" charset="0"/>
              </a:rPr>
              <a:t>(17 weeks</a:t>
            </a:r>
            <a:r>
              <a:rPr lang="en-US" b="1" dirty="0">
                <a:latin typeface="Calibri" charset="0"/>
              </a:rPr>
              <a:t>; Day 240</a:t>
            </a:r>
            <a:r>
              <a:rPr lang="en-US" b="1" dirty="0" smtClean="0">
                <a:latin typeface="Calibri" charset="0"/>
              </a:rPr>
              <a:t>-362) </a:t>
            </a:r>
            <a:r>
              <a:rPr lang="en-US" b="1" dirty="0">
                <a:latin typeface="Calibri" charset="0"/>
              </a:rPr>
              <a:t>; </a:t>
            </a:r>
            <a:r>
              <a:rPr lang="en-US" b="1" dirty="0" smtClean="0">
                <a:latin typeface="Calibri" charset="0"/>
              </a:rPr>
              <a:t>X-axis=</a:t>
            </a:r>
            <a:r>
              <a:rPr lang="en-US" b="1" dirty="0">
                <a:latin typeface="Calibri" charset="0"/>
              </a:rPr>
              <a:t>NCEP wind</a:t>
            </a:r>
            <a:endParaRPr lang="fr-FR" b="1" dirty="0">
              <a:latin typeface="Calibri" charset="0"/>
            </a:endParaRPr>
          </a:p>
        </p:txBody>
      </p:sp>
      <p:sp>
        <p:nvSpPr>
          <p:cNvPr id="40964" name="Footer Placeholder 4"/>
          <p:cNvSpPr>
            <a:spLocks noGrp="1"/>
          </p:cNvSpPr>
          <p:nvPr>
            <p:ph type="ftr" sz="quarter" idx="11"/>
          </p:nvPr>
        </p:nvSpPr>
        <p:spPr>
          <a:noFill/>
        </p:spPr>
        <p:txBody>
          <a:bodyPr/>
          <a:lstStyle/>
          <a:p>
            <a:r>
              <a:rPr lang="en-US" smtClean="0"/>
              <a:t>OSST 2012</a:t>
            </a:r>
            <a:endParaRPr lang="en-US"/>
          </a:p>
        </p:txBody>
      </p:sp>
      <p:pic>
        <p:nvPicPr>
          <p:cNvPr id="6" name="Picture 5" descr="s5_aq_l2_scattHs_ncep_A_desc.eps"/>
          <p:cNvPicPr>
            <a:picLocks noChangeAspect="1"/>
          </p:cNvPicPr>
          <p:nvPr/>
        </p:nvPicPr>
        <mc:AlternateContent xmlns:ma="http://schemas.microsoft.com/office/mac/drawingml/2008/main">
          <mc:Choice Requires="ma">
            <p:blipFill>
              <a:blip r:embed="rId3"/>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tretch>
                <a:fillRect/>
              </a:stretch>
            </p:blipFill>
          </mc:Fallback>
        </mc:AlternateContent>
        <p:spPr>
          <a:xfrm>
            <a:off x="228600" y="762000"/>
            <a:ext cx="8261376" cy="4953000"/>
          </a:xfrm>
          <a:prstGeom prst="rect">
            <a:avLst/>
          </a:prstGeom>
        </p:spPr>
      </p:pic>
      <p:sp>
        <p:nvSpPr>
          <p:cNvPr id="8" name="TextBox 7"/>
          <p:cNvSpPr txBox="1"/>
          <p:nvPr/>
        </p:nvSpPr>
        <p:spPr>
          <a:xfrm>
            <a:off x="1524000" y="1828800"/>
            <a:ext cx="1397776" cy="923330"/>
          </a:xfrm>
          <a:prstGeom prst="rect">
            <a:avLst/>
          </a:prstGeom>
          <a:noFill/>
        </p:spPr>
        <p:txBody>
          <a:bodyPr wrap="none" rtlCol="0">
            <a:spAutoFit/>
          </a:bodyPr>
          <a:lstStyle/>
          <a:p>
            <a:r>
              <a:rPr lang="en-US" dirty="0" smtClean="0"/>
              <a:t>VV POL</a:t>
            </a:r>
          </a:p>
          <a:p>
            <a:r>
              <a:rPr lang="en-US" dirty="0" smtClean="0"/>
              <a:t>INNER BEAM</a:t>
            </a:r>
          </a:p>
          <a:p>
            <a:r>
              <a:rPr lang="en-US" dirty="0" err="1" smtClean="0"/>
              <a:t>θ</a:t>
            </a:r>
            <a:r>
              <a:rPr lang="en-US" dirty="0" smtClean="0"/>
              <a:t>  = 28 deg.</a:t>
            </a:r>
            <a:endParaRPr lang="en-US" dirty="0"/>
          </a:p>
        </p:txBody>
      </p:sp>
      <p:sp>
        <p:nvSpPr>
          <p:cNvPr id="9" name="TextBox 8"/>
          <p:cNvSpPr txBox="1"/>
          <p:nvPr/>
        </p:nvSpPr>
        <p:spPr>
          <a:xfrm>
            <a:off x="1524000" y="4334470"/>
            <a:ext cx="1397776" cy="923330"/>
          </a:xfrm>
          <a:prstGeom prst="rect">
            <a:avLst/>
          </a:prstGeom>
          <a:noFill/>
        </p:spPr>
        <p:txBody>
          <a:bodyPr wrap="none" rtlCol="0">
            <a:spAutoFit/>
          </a:bodyPr>
          <a:lstStyle/>
          <a:p>
            <a:r>
              <a:rPr lang="en-US" dirty="0" smtClean="0"/>
              <a:t>HH POL</a:t>
            </a:r>
          </a:p>
          <a:p>
            <a:r>
              <a:rPr lang="en-US" dirty="0" smtClean="0"/>
              <a:t>INNER BEAM</a:t>
            </a:r>
          </a:p>
          <a:p>
            <a:r>
              <a:rPr lang="en-US" dirty="0" err="1" smtClean="0"/>
              <a:t>θ</a:t>
            </a:r>
            <a:r>
              <a:rPr lang="en-US" dirty="0" smtClean="0"/>
              <a:t>  = 28 deg.</a:t>
            </a:r>
            <a:endParaRPr lang="en-US" dirty="0"/>
          </a:p>
        </p:txBody>
      </p:sp>
      <p:sp>
        <p:nvSpPr>
          <p:cNvPr id="10" name="TextBox 9"/>
          <p:cNvSpPr txBox="1"/>
          <p:nvPr/>
        </p:nvSpPr>
        <p:spPr>
          <a:xfrm>
            <a:off x="6850767" y="1828800"/>
            <a:ext cx="1455033" cy="923330"/>
          </a:xfrm>
          <a:prstGeom prst="rect">
            <a:avLst/>
          </a:prstGeom>
          <a:noFill/>
        </p:spPr>
        <p:txBody>
          <a:bodyPr wrap="none" rtlCol="0">
            <a:spAutoFit/>
          </a:bodyPr>
          <a:lstStyle/>
          <a:p>
            <a:r>
              <a:rPr lang="en-US" dirty="0" smtClean="0"/>
              <a:t>VV POL</a:t>
            </a:r>
          </a:p>
          <a:p>
            <a:r>
              <a:rPr lang="en-US" dirty="0" smtClean="0"/>
              <a:t>OUTER BEAM</a:t>
            </a:r>
          </a:p>
          <a:p>
            <a:r>
              <a:rPr lang="en-US" dirty="0" err="1" smtClean="0"/>
              <a:t>θ</a:t>
            </a:r>
            <a:r>
              <a:rPr lang="en-US" dirty="0" smtClean="0"/>
              <a:t>  = 46 deg.</a:t>
            </a:r>
            <a:endParaRPr lang="en-US" dirty="0"/>
          </a:p>
        </p:txBody>
      </p:sp>
      <p:sp>
        <p:nvSpPr>
          <p:cNvPr id="11" name="TextBox 10"/>
          <p:cNvSpPr txBox="1"/>
          <p:nvPr/>
        </p:nvSpPr>
        <p:spPr>
          <a:xfrm>
            <a:off x="6926967" y="4410670"/>
            <a:ext cx="1455033" cy="923330"/>
          </a:xfrm>
          <a:prstGeom prst="rect">
            <a:avLst/>
          </a:prstGeom>
          <a:noFill/>
        </p:spPr>
        <p:txBody>
          <a:bodyPr wrap="none" rtlCol="0">
            <a:spAutoFit/>
          </a:bodyPr>
          <a:lstStyle/>
          <a:p>
            <a:r>
              <a:rPr lang="en-US" dirty="0" smtClean="0"/>
              <a:t>HH POL</a:t>
            </a:r>
          </a:p>
          <a:p>
            <a:r>
              <a:rPr lang="en-US" dirty="0" smtClean="0"/>
              <a:t>OUTER BEAM</a:t>
            </a:r>
          </a:p>
          <a:p>
            <a:r>
              <a:rPr lang="en-US" dirty="0" err="1" smtClean="0"/>
              <a:t>θ</a:t>
            </a:r>
            <a:r>
              <a:rPr lang="en-US" dirty="0" smtClean="0"/>
              <a:t>  = 46 deg.</a:t>
            </a:r>
            <a:endParaRPr lang="en-US" dirty="0"/>
          </a:p>
        </p:txBody>
      </p:sp>
      <p:sp>
        <p:nvSpPr>
          <p:cNvPr id="13" name="Oval 12"/>
          <p:cNvSpPr/>
          <p:nvPr/>
        </p:nvSpPr>
        <p:spPr>
          <a:xfrm>
            <a:off x="990600" y="3657600"/>
            <a:ext cx="914400" cy="12864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800789" y="5791200"/>
            <a:ext cx="1826304" cy="369332"/>
          </a:xfrm>
          <a:prstGeom prst="rect">
            <a:avLst/>
          </a:prstGeom>
          <a:noFill/>
        </p:spPr>
        <p:txBody>
          <a:bodyPr wrap="none" rtlCol="0">
            <a:spAutoFit/>
          </a:bodyPr>
          <a:lstStyle/>
          <a:p>
            <a:r>
              <a:rPr lang="en-US" b="1" dirty="0" smtClean="0">
                <a:solidFill>
                  <a:srgbClr val="FF0000"/>
                </a:solidFill>
              </a:rPr>
              <a:t>LARGEST IMPACT </a:t>
            </a:r>
            <a:endParaRPr lang="en-US" b="1" dirty="0">
              <a:solidFill>
                <a:srgbClr val="FF0000"/>
              </a:solidFill>
            </a:endParaRPr>
          </a:p>
        </p:txBody>
      </p:sp>
      <p:sp>
        <p:nvSpPr>
          <p:cNvPr id="15" name="TextBox 14"/>
          <p:cNvSpPr txBox="1"/>
          <p:nvPr/>
        </p:nvSpPr>
        <p:spPr>
          <a:xfrm>
            <a:off x="6322115" y="5879068"/>
            <a:ext cx="1602685" cy="369332"/>
          </a:xfrm>
          <a:prstGeom prst="rect">
            <a:avLst/>
          </a:prstGeom>
          <a:noFill/>
        </p:spPr>
        <p:txBody>
          <a:bodyPr wrap="none" rtlCol="0">
            <a:spAutoFit/>
          </a:bodyPr>
          <a:lstStyle/>
          <a:p>
            <a:r>
              <a:rPr lang="en-US" b="1" dirty="0" smtClean="0">
                <a:solidFill>
                  <a:srgbClr val="FF0000"/>
                </a:solidFill>
              </a:rPr>
              <a:t>LEAST  IMPACT </a:t>
            </a:r>
            <a:endParaRPr lang="en-US" b="1" dirty="0">
              <a:solidFill>
                <a:srgbClr val="FF0000"/>
              </a:solidFill>
            </a:endParaRPr>
          </a:p>
        </p:txBody>
      </p:sp>
      <p:sp>
        <p:nvSpPr>
          <p:cNvPr id="16" name="Slide Number Placeholder 15"/>
          <p:cNvSpPr>
            <a:spLocks noGrp="1"/>
          </p:cNvSpPr>
          <p:nvPr>
            <p:ph type="sldNum" sz="quarter" idx="12"/>
          </p:nvPr>
        </p:nvSpPr>
        <p:spPr/>
        <p:txBody>
          <a:bodyPr/>
          <a:lstStyle/>
          <a:p>
            <a:fld id="{4FD4D91B-3299-3A41-A066-1EA1D6AA96C1}" type="slidenum">
              <a:rPr lang="en-US" smtClean="0"/>
              <a:pPr/>
              <a:t>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8" name="Group 17"/>
          <p:cNvGrpSpPr/>
          <p:nvPr/>
        </p:nvGrpSpPr>
        <p:grpSpPr>
          <a:xfrm>
            <a:off x="0" y="1339850"/>
            <a:ext cx="9144000" cy="5518150"/>
            <a:chOff x="76200" y="838200"/>
            <a:chExt cx="9144000" cy="5518150"/>
          </a:xfrm>
        </p:grpSpPr>
        <p:pic>
          <p:nvPicPr>
            <p:cNvPr id="16" name="Picture 15" descr="s5_s5_aq_l2_scattWHs_ncep_A.png"/>
            <p:cNvPicPr>
              <a:picLocks noChangeAspect="1"/>
            </p:cNvPicPr>
            <p:nvPr/>
          </p:nvPicPr>
          <p:blipFill>
            <a:blip r:embed="rId3"/>
            <a:stretch>
              <a:fillRect/>
            </a:stretch>
          </p:blipFill>
          <p:spPr>
            <a:xfrm>
              <a:off x="76200" y="838200"/>
              <a:ext cx="9144000" cy="5486401"/>
            </a:xfrm>
            <a:prstGeom prst="rect">
              <a:avLst/>
            </a:prstGeom>
          </p:spPr>
        </p:pic>
        <p:sp>
          <p:nvSpPr>
            <p:cNvPr id="17" name="Rectangle 16"/>
            <p:cNvSpPr/>
            <p:nvPr/>
          </p:nvSpPr>
          <p:spPr>
            <a:xfrm>
              <a:off x="76200" y="3505200"/>
              <a:ext cx="9144000" cy="28511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962" name="ZoneTexte 4"/>
          <p:cNvSpPr txBox="1">
            <a:spLocks noChangeArrowheads="1"/>
          </p:cNvSpPr>
          <p:nvPr/>
        </p:nvSpPr>
        <p:spPr bwMode="auto">
          <a:xfrm>
            <a:off x="785813" y="152400"/>
            <a:ext cx="7786687" cy="646331"/>
          </a:xfrm>
          <a:prstGeom prst="rect">
            <a:avLst/>
          </a:prstGeom>
          <a:noFill/>
          <a:ln w="9525">
            <a:noFill/>
            <a:miter lim="800000"/>
            <a:headEnd/>
            <a:tailEnd/>
          </a:ln>
        </p:spPr>
        <p:txBody>
          <a:bodyPr>
            <a:prstTxWarp prst="textNoShape">
              <a:avLst/>
            </a:prstTxWarp>
            <a:spAutoFit/>
          </a:bodyPr>
          <a:lstStyle/>
          <a:p>
            <a:pPr algn="ctr" eaLnBrk="1" hangingPunct="1"/>
            <a:r>
              <a:rPr lang="en-US" b="1" dirty="0" smtClean="0">
                <a:latin typeface="Calibri" charset="0"/>
              </a:rPr>
              <a:t>Aquarius </a:t>
            </a:r>
            <a:r>
              <a:rPr lang="en-US" b="1" dirty="0" err="1" smtClean="0">
                <a:latin typeface="Calibri" charset="0"/>
              </a:rPr>
              <a:t>Scatterometer</a:t>
            </a:r>
            <a:r>
              <a:rPr lang="en-US" b="1" dirty="0" smtClean="0">
                <a:latin typeface="Calibri" charset="0"/>
              </a:rPr>
              <a:t> Wind </a:t>
            </a:r>
            <a:r>
              <a:rPr lang="en-US" b="1" dirty="0">
                <a:latin typeface="Calibri" charset="0"/>
              </a:rPr>
              <a:t>vs. significant wave height</a:t>
            </a:r>
          </a:p>
          <a:p>
            <a:pPr algn="ctr" eaLnBrk="1" hangingPunct="1"/>
            <a:r>
              <a:rPr lang="en-US" b="1" dirty="0" smtClean="0">
                <a:latin typeface="Calibri" charset="0"/>
              </a:rPr>
              <a:t>(17 weeks</a:t>
            </a:r>
            <a:r>
              <a:rPr lang="en-US" b="1" dirty="0">
                <a:latin typeface="Calibri" charset="0"/>
              </a:rPr>
              <a:t>; Day 240</a:t>
            </a:r>
            <a:r>
              <a:rPr lang="en-US" b="1" dirty="0" smtClean="0">
                <a:latin typeface="Calibri" charset="0"/>
              </a:rPr>
              <a:t>-362) </a:t>
            </a:r>
            <a:r>
              <a:rPr lang="en-US" b="1" dirty="0">
                <a:latin typeface="Calibri" charset="0"/>
              </a:rPr>
              <a:t>; </a:t>
            </a:r>
            <a:r>
              <a:rPr lang="en-US" b="1" dirty="0" smtClean="0">
                <a:latin typeface="Calibri" charset="0"/>
              </a:rPr>
              <a:t>X-axis=</a:t>
            </a:r>
            <a:r>
              <a:rPr lang="en-US" b="1" dirty="0">
                <a:latin typeface="Calibri" charset="0"/>
              </a:rPr>
              <a:t>NCEP wind</a:t>
            </a:r>
            <a:endParaRPr lang="fr-FR" b="1" dirty="0">
              <a:latin typeface="Calibri" charset="0"/>
            </a:endParaRPr>
          </a:p>
        </p:txBody>
      </p:sp>
      <p:sp>
        <p:nvSpPr>
          <p:cNvPr id="40964" name="Footer Placeholder 4"/>
          <p:cNvSpPr>
            <a:spLocks noGrp="1"/>
          </p:cNvSpPr>
          <p:nvPr>
            <p:ph type="ftr" sz="quarter" idx="11"/>
          </p:nvPr>
        </p:nvSpPr>
        <p:spPr>
          <a:noFill/>
        </p:spPr>
        <p:txBody>
          <a:bodyPr/>
          <a:lstStyle/>
          <a:p>
            <a:r>
              <a:rPr lang="en-US" smtClean="0"/>
              <a:t>OSST 2012</a:t>
            </a:r>
            <a:endParaRPr lang="en-US"/>
          </a:p>
        </p:txBody>
      </p:sp>
      <p:sp>
        <p:nvSpPr>
          <p:cNvPr id="8" name="TextBox 7"/>
          <p:cNvSpPr txBox="1"/>
          <p:nvPr/>
        </p:nvSpPr>
        <p:spPr>
          <a:xfrm>
            <a:off x="1524000" y="2971800"/>
            <a:ext cx="1397776" cy="646331"/>
          </a:xfrm>
          <a:prstGeom prst="rect">
            <a:avLst/>
          </a:prstGeom>
          <a:noFill/>
        </p:spPr>
        <p:txBody>
          <a:bodyPr wrap="none" rtlCol="0">
            <a:spAutoFit/>
          </a:bodyPr>
          <a:lstStyle/>
          <a:p>
            <a:r>
              <a:rPr lang="en-US" dirty="0" smtClean="0"/>
              <a:t>INNER BEAM</a:t>
            </a:r>
          </a:p>
          <a:p>
            <a:r>
              <a:rPr lang="en-US" dirty="0" err="1" smtClean="0"/>
              <a:t>θ</a:t>
            </a:r>
            <a:r>
              <a:rPr lang="en-US" dirty="0" smtClean="0"/>
              <a:t>  = 28 deg.</a:t>
            </a:r>
            <a:endParaRPr lang="en-US" dirty="0"/>
          </a:p>
        </p:txBody>
      </p:sp>
      <p:sp>
        <p:nvSpPr>
          <p:cNvPr id="10" name="TextBox 9"/>
          <p:cNvSpPr txBox="1"/>
          <p:nvPr/>
        </p:nvSpPr>
        <p:spPr>
          <a:xfrm>
            <a:off x="6781800" y="1524000"/>
            <a:ext cx="1455033" cy="646331"/>
          </a:xfrm>
          <a:prstGeom prst="rect">
            <a:avLst/>
          </a:prstGeom>
          <a:noFill/>
        </p:spPr>
        <p:txBody>
          <a:bodyPr wrap="none" rtlCol="0">
            <a:spAutoFit/>
          </a:bodyPr>
          <a:lstStyle/>
          <a:p>
            <a:r>
              <a:rPr lang="en-US" dirty="0" smtClean="0"/>
              <a:t>OUTER BEAM</a:t>
            </a:r>
          </a:p>
          <a:p>
            <a:r>
              <a:rPr lang="en-US" dirty="0" err="1" smtClean="0"/>
              <a:t>θ</a:t>
            </a:r>
            <a:r>
              <a:rPr lang="en-US" dirty="0" smtClean="0"/>
              <a:t>  = 46 deg.</a:t>
            </a:r>
            <a:endParaRPr lang="en-US" dirty="0"/>
          </a:p>
        </p:txBody>
      </p:sp>
      <p:sp>
        <p:nvSpPr>
          <p:cNvPr id="14" name="TextBox 13"/>
          <p:cNvSpPr txBox="1"/>
          <p:nvPr/>
        </p:nvSpPr>
        <p:spPr>
          <a:xfrm>
            <a:off x="800789" y="3962400"/>
            <a:ext cx="1826304" cy="369332"/>
          </a:xfrm>
          <a:prstGeom prst="rect">
            <a:avLst/>
          </a:prstGeom>
          <a:noFill/>
        </p:spPr>
        <p:txBody>
          <a:bodyPr wrap="none" rtlCol="0">
            <a:spAutoFit/>
          </a:bodyPr>
          <a:lstStyle/>
          <a:p>
            <a:r>
              <a:rPr lang="en-US" b="1" dirty="0" smtClean="0">
                <a:solidFill>
                  <a:srgbClr val="FF0000"/>
                </a:solidFill>
              </a:rPr>
              <a:t>LARGEST IMPACT </a:t>
            </a:r>
            <a:endParaRPr lang="en-US" b="1" dirty="0">
              <a:solidFill>
                <a:srgbClr val="FF0000"/>
              </a:solidFill>
            </a:endParaRPr>
          </a:p>
        </p:txBody>
      </p:sp>
      <p:sp>
        <p:nvSpPr>
          <p:cNvPr id="15" name="TextBox 14"/>
          <p:cNvSpPr txBox="1"/>
          <p:nvPr/>
        </p:nvSpPr>
        <p:spPr>
          <a:xfrm>
            <a:off x="6779315" y="3962400"/>
            <a:ext cx="1861920" cy="369332"/>
          </a:xfrm>
          <a:prstGeom prst="rect">
            <a:avLst/>
          </a:prstGeom>
          <a:noFill/>
        </p:spPr>
        <p:txBody>
          <a:bodyPr wrap="none" rtlCol="0">
            <a:spAutoFit/>
          </a:bodyPr>
          <a:lstStyle/>
          <a:p>
            <a:r>
              <a:rPr lang="en-US" b="1" dirty="0" smtClean="0">
                <a:solidFill>
                  <a:srgbClr val="FF0000"/>
                </a:solidFill>
              </a:rPr>
              <a:t>WEAKER  IMPACT </a:t>
            </a:r>
            <a:endParaRPr lang="en-US" b="1" dirty="0">
              <a:solidFill>
                <a:srgbClr val="FF0000"/>
              </a:solidFill>
            </a:endParaRPr>
          </a:p>
        </p:txBody>
      </p:sp>
      <p:sp>
        <p:nvSpPr>
          <p:cNvPr id="19" name="TextBox 18"/>
          <p:cNvSpPr txBox="1"/>
          <p:nvPr/>
        </p:nvSpPr>
        <p:spPr>
          <a:xfrm>
            <a:off x="2590800" y="4583668"/>
            <a:ext cx="5646033" cy="1754327"/>
          </a:xfrm>
          <a:prstGeom prst="rect">
            <a:avLst/>
          </a:prstGeom>
          <a:noFill/>
        </p:spPr>
        <p:txBody>
          <a:bodyPr wrap="square" rtlCol="0">
            <a:spAutoFit/>
          </a:bodyPr>
          <a:lstStyle/>
          <a:p>
            <a:pPr>
              <a:buFont typeface="Arial"/>
              <a:buChar char="•"/>
            </a:pPr>
            <a:r>
              <a:rPr lang="en-US" b="1" dirty="0" smtClean="0"/>
              <a:t>  Long-waves lead to wind speed error when seas are exceedingly high</a:t>
            </a:r>
          </a:p>
          <a:p>
            <a:pPr>
              <a:buFont typeface="Arial"/>
              <a:buChar char="•"/>
            </a:pPr>
            <a:endParaRPr lang="en-US" b="1" dirty="0" smtClean="0"/>
          </a:p>
          <a:p>
            <a:pPr>
              <a:buFont typeface="Arial"/>
              <a:buChar char="•"/>
            </a:pPr>
            <a:r>
              <a:rPr lang="en-US" b="1" dirty="0" smtClean="0"/>
              <a:t>  This is a good thing – indicates that the scatterometer is</a:t>
            </a:r>
          </a:p>
          <a:p>
            <a:r>
              <a:rPr lang="en-US" b="1" dirty="0" smtClean="0"/>
              <a:t>sensitive to longer waves that likely impact the radiometer</a:t>
            </a:r>
            <a:endParaRPr lang="en-US" b="1" dirty="0"/>
          </a:p>
        </p:txBody>
      </p:sp>
      <p:sp>
        <p:nvSpPr>
          <p:cNvPr id="13" name="Slide Number Placeholder 12"/>
          <p:cNvSpPr>
            <a:spLocks noGrp="1"/>
          </p:cNvSpPr>
          <p:nvPr>
            <p:ph type="sldNum" sz="quarter" idx="12"/>
          </p:nvPr>
        </p:nvSpPr>
        <p:spPr/>
        <p:txBody>
          <a:bodyPr/>
          <a:lstStyle/>
          <a:p>
            <a:fld id="{4FD4D91B-3299-3A41-A066-1EA1D6AA96C1}" type="slidenum">
              <a:rPr lang="en-US" smtClean="0"/>
              <a:pPr/>
              <a:t>10</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1904</TotalTime>
  <Words>2412</Words>
  <Application>Microsoft Macintosh PowerPoint</Application>
  <PresentationFormat>On-screen Show (4:3)</PresentationFormat>
  <Paragraphs>358</Paragraphs>
  <Slides>33</Slides>
  <Notes>9</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Equation</vt:lpstr>
      <vt:lpstr>Slide 2</vt:lpstr>
      <vt:lpstr>Slide 3</vt:lpstr>
      <vt:lpstr>Slide 4</vt:lpstr>
      <vt:lpstr>Slide 5</vt:lpstr>
      <vt:lpstr>Slide 6</vt:lpstr>
      <vt:lpstr>Aquarius Level 2 wave model collocation products: Processing status (March 2012)   </vt:lpstr>
      <vt:lpstr>Slide 8</vt:lpstr>
      <vt:lpstr>Slide 9</vt:lpstr>
      <vt:lpstr>Slide 10</vt:lpstr>
      <vt:lpstr>Getting sidetracked</vt:lpstr>
      <vt:lpstr>Slide 12</vt:lpstr>
      <vt:lpstr>Slide 13</vt:lpstr>
      <vt:lpstr>Onto radiometer derived SSS</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unh</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Doug Vandemark</dc:creator>
  <cp:lastModifiedBy>Doug Vandemark</cp:lastModifiedBy>
  <cp:revision>16</cp:revision>
  <dcterms:created xsi:type="dcterms:W3CDTF">2012-04-20T14:58:35Z</dcterms:created>
  <dcterms:modified xsi:type="dcterms:W3CDTF">2012-04-20T15:00:31Z</dcterms:modified>
</cp:coreProperties>
</file>