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01" r:id="rId2"/>
    <p:sldId id="326" r:id="rId3"/>
    <p:sldId id="320" r:id="rId4"/>
    <p:sldId id="319" r:id="rId5"/>
    <p:sldId id="325" r:id="rId6"/>
    <p:sldId id="318" r:id="rId7"/>
    <p:sldId id="300" r:id="rId8"/>
    <p:sldId id="302" r:id="rId9"/>
    <p:sldId id="303" r:id="rId10"/>
    <p:sldId id="306" r:id="rId11"/>
    <p:sldId id="307" r:id="rId12"/>
    <p:sldId id="305" r:id="rId13"/>
    <p:sldId id="308" r:id="rId14"/>
    <p:sldId id="309" r:id="rId15"/>
    <p:sldId id="312" r:id="rId16"/>
    <p:sldId id="310" r:id="rId17"/>
    <p:sldId id="313" r:id="rId18"/>
    <p:sldId id="323" r:id="rId19"/>
    <p:sldId id="315" r:id="rId20"/>
    <p:sldId id="316" r:id="rId21"/>
    <p:sldId id="317" r:id="rId22"/>
    <p:sldId id="324" r:id="rId23"/>
    <p:sldId id="338" r:id="rId24"/>
    <p:sldId id="328" r:id="rId25"/>
    <p:sldId id="329" r:id="rId26"/>
    <p:sldId id="330" r:id="rId27"/>
    <p:sldId id="333" r:id="rId28"/>
    <p:sldId id="334" r:id="rId29"/>
    <p:sldId id="335" r:id="rId30"/>
    <p:sldId id="336" r:id="rId31"/>
    <p:sldId id="337" r:id="rId32"/>
    <p:sldId id="322" r:id="rId3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170D93"/>
    <a:srgbClr val="FF00FF"/>
    <a:srgbClr val="001A64"/>
    <a:srgbClr val="69EC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22" autoAdjust="0"/>
    <p:restoredTop sz="99293" autoAdjust="0"/>
  </p:normalViewPr>
  <p:slideViewPr>
    <p:cSldViewPr>
      <p:cViewPr varScale="1">
        <p:scale>
          <a:sx n="132" d="100"/>
          <a:sy n="132" d="100"/>
        </p:scale>
        <p:origin x="-4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B0CB99-7FF7-4AAF-B48B-8FF90FF656FE}" type="datetimeFigureOut">
              <a:rPr lang="fr-FR"/>
              <a:pPr>
                <a:defRPr/>
              </a:pPr>
              <a:t>07/05/2012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B48205-531A-45DC-A98E-573DDC9E81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D04D8-BC52-4168-933D-DE4AAE38EE14}" type="datetimeFigureOut">
              <a:rPr lang="fr-FR"/>
              <a:pPr>
                <a:defRPr/>
              </a:pPr>
              <a:t>07/05/2012</a:t>
            </a:fld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5B47D-2EDF-4CC7-B923-888006F99A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93810-B3C9-4BDF-B3F5-54135B695AED}" type="datetimeFigureOut">
              <a:rPr lang="fr-FR"/>
              <a:pPr>
                <a:defRPr/>
              </a:pPr>
              <a:t>07/05/2012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C5285-DAD5-44E0-8864-A9991ECFB9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43F96-700B-40AA-BDE5-07B8D228F46C}" type="datetimeFigureOut">
              <a:rPr lang="fr-FR"/>
              <a:pPr>
                <a:defRPr/>
              </a:pPr>
              <a:t>07/05/2012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31916-D8D6-47F2-B1F5-14B81129D4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7D0A4-9818-4B63-960D-4911D4E387CE}" type="datetimeFigureOut">
              <a:rPr lang="fr-FR"/>
              <a:pPr>
                <a:defRPr/>
              </a:pPr>
              <a:t>07/05/2012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0D74B-6E08-4FB7-83A1-AF272EE56A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C4ACB-1F79-49E3-9C25-9FF352686939}" type="datetimeFigureOut">
              <a:rPr lang="fr-FR"/>
              <a:pPr>
                <a:defRPr/>
              </a:pPr>
              <a:t>07/05/2012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4F977-6B98-4D9C-9BC5-FB67A5E722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4454F-DFFF-4B98-85BC-CD5ACBFDC296}" type="datetimeFigureOut">
              <a:rPr lang="fr-FR"/>
              <a:pPr>
                <a:defRPr/>
              </a:pPr>
              <a:t>07/05/2012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12D7A-0D02-46CC-B2D7-DE8B1F67CD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119C0-C3AF-486A-9366-23A5D71E27E2}" type="datetimeFigureOut">
              <a:rPr lang="fr-FR"/>
              <a:pPr>
                <a:defRPr/>
              </a:pPr>
              <a:t>07/05/2012</a:t>
            </a:fld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6CD9E-B772-4A10-A9AA-034F9B6F79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82551-8986-483F-93A2-DE4266899E99}" type="datetimeFigureOut">
              <a:rPr lang="fr-FR"/>
              <a:pPr>
                <a:defRPr/>
              </a:pPr>
              <a:t>07/05/2012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A803D-1B86-4DB0-AC1E-9B8A2849AE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2B25D-BB96-48C2-ACC1-920B68D52769}" type="datetimeFigureOut">
              <a:rPr lang="fr-FR"/>
              <a:pPr>
                <a:defRPr/>
              </a:pPr>
              <a:t>07/05/2012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F2D32-B3C7-40AE-AFA7-05DBB65904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FF3C9-4210-4CA4-A2C1-C322E4523869}" type="datetimeFigureOut">
              <a:rPr lang="fr-FR"/>
              <a:pPr>
                <a:defRPr/>
              </a:pPr>
              <a:t>07/05/2012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125F9-24C4-4214-B194-FC202668DE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le rect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79419-B437-43BD-BFBD-CEBBDC2F93A4}" type="datetimeFigureOut">
              <a:rPr lang="fr-FR"/>
              <a:pPr>
                <a:defRPr/>
              </a:pPr>
              <a:t>07/05/2012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6D594-A9A7-4947-A11D-03015C3F2E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6709E1-FB05-49AC-AFEF-ABB7C9325577}" type="datetimeFigureOut">
              <a:rPr lang="fr-FR"/>
              <a:pPr>
                <a:defRPr/>
              </a:pPr>
              <a:t>07/05/2012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0A5281-8EA3-4082-B0D1-0206F81CDE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4" r:id="rId2"/>
    <p:sldLayoutId id="2147483873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4" r:id="rId9"/>
    <p:sldLayoutId id="2147483870" r:id="rId10"/>
    <p:sldLayoutId id="21474838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0"/>
          <p:cNvGrpSpPr>
            <a:grpSpLocks/>
          </p:cNvGrpSpPr>
          <p:nvPr/>
        </p:nvGrpSpPr>
        <p:grpSpPr bwMode="auto">
          <a:xfrm>
            <a:off x="-71406" y="0"/>
            <a:ext cx="9215406" cy="3022098"/>
            <a:chOff x="0" y="0"/>
            <a:chExt cx="9144000" cy="320543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/>
            <a:srcRect r="47005" b="79303"/>
            <a:stretch>
              <a:fillRect/>
            </a:stretch>
          </p:blipFill>
          <p:spPr bwMode="auto">
            <a:xfrm>
              <a:off x="0" y="0"/>
              <a:ext cx="4843466" cy="3205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lum contrast="100000"/>
            </a:blip>
            <a:srcRect r="47005" b="79303"/>
            <a:stretch>
              <a:fillRect/>
            </a:stretch>
          </p:blipFill>
          <p:spPr bwMode="auto">
            <a:xfrm>
              <a:off x="4300534" y="0"/>
              <a:ext cx="4843466" cy="3205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747" t="1089" r="32739" b="13943"/>
            <a:stretch>
              <a:fillRect/>
            </a:stretch>
          </p:blipFill>
          <p:spPr bwMode="auto">
            <a:xfrm rot="2807954">
              <a:off x="717795" y="982343"/>
              <a:ext cx="2179501" cy="2266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600000"/>
              </a:camera>
              <a:lightRig rig="threePt" dir="t"/>
            </a:scene3d>
          </p:spPr>
        </p:pic>
      </p:grpSp>
      <p:pic>
        <p:nvPicPr>
          <p:cNvPr id="2051" name="Picture 3" descr="storms-keyframe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30582"/>
            <a:ext cx="9144000" cy="41274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500298" y="14093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Observations of Ocean </a:t>
            </a:r>
            <a:r>
              <a:rPr lang="en-US" sz="2400" dirty="0" smtClean="0">
                <a:solidFill>
                  <a:srgbClr val="FFC000"/>
                </a:solidFill>
              </a:rPr>
              <a:t>response </a:t>
            </a:r>
            <a:r>
              <a:rPr lang="en-US" sz="2400" dirty="0">
                <a:solidFill>
                  <a:srgbClr val="FFC000"/>
                </a:solidFill>
              </a:rPr>
              <a:t>to </a:t>
            </a:r>
            <a:r>
              <a:rPr lang="en-US" sz="2400" dirty="0" smtClean="0">
                <a:solidFill>
                  <a:srgbClr val="FFC000"/>
                </a:solidFill>
              </a:rPr>
              <a:t>Hurricane Igor</a:t>
            </a:r>
            <a:r>
              <a:rPr lang="en-US" sz="2400" dirty="0">
                <a:solidFill>
                  <a:srgbClr val="FFC000"/>
                </a:solidFill>
              </a:rPr>
              <a:t>:  </a:t>
            </a:r>
            <a:r>
              <a:rPr lang="en-US" sz="2400" dirty="0" smtClean="0">
                <a:solidFill>
                  <a:srgbClr val="FFC000"/>
                </a:solidFill>
              </a:rPr>
              <a:t>A </a:t>
            </a:r>
            <a:r>
              <a:rPr lang="en-US" sz="2400" dirty="0">
                <a:solidFill>
                  <a:srgbClr val="FFC000"/>
                </a:solidFill>
              </a:rPr>
              <a:t>Salty Tropical Cyclone Wake </a:t>
            </a:r>
            <a:r>
              <a:rPr lang="en-US" sz="2400" dirty="0" smtClean="0">
                <a:solidFill>
                  <a:srgbClr val="FFC000"/>
                </a:solidFill>
              </a:rPr>
              <a:t>observed </a:t>
            </a:r>
            <a:r>
              <a:rPr lang="fr-FR" sz="2400" dirty="0" err="1" smtClean="0">
                <a:solidFill>
                  <a:srgbClr val="FFC000"/>
                </a:solidFill>
              </a:rPr>
              <a:t>from</a:t>
            </a:r>
            <a:r>
              <a:rPr lang="fr-FR" sz="2400" dirty="0" smtClean="0">
                <a:solidFill>
                  <a:srgbClr val="FFC000"/>
                </a:solidFill>
              </a:rPr>
              <a:t> </a:t>
            </a:r>
            <a:r>
              <a:rPr lang="fr-FR" sz="2400" dirty="0" err="1">
                <a:solidFill>
                  <a:srgbClr val="FFC000"/>
                </a:solidFill>
              </a:rPr>
              <a:t>Space</a:t>
            </a:r>
            <a:endParaRPr lang="fr-FR" sz="2400" dirty="0">
              <a:solidFill>
                <a:srgbClr val="FFC000"/>
              </a:solidFill>
            </a:endParaRPr>
          </a:p>
        </p:txBody>
      </p:sp>
      <p:pic>
        <p:nvPicPr>
          <p:cNvPr id="10" name="Image 14" descr="logo ES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000108"/>
            <a:ext cx="12144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6" descr="ifremer-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2000240"/>
            <a:ext cx="185737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34" y="2000240"/>
            <a:ext cx="601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5" descr="smos_storms_NEG-1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67" y="-134955"/>
            <a:ext cx="2128838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3071802" y="1214422"/>
            <a:ext cx="6489277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  <a:t>  N.Reul</a:t>
            </a:r>
            <a:r>
              <a:rPr kumimoji="0" lang="fr-FR" sz="1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  <a:t>1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  <a:t>, Y,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  <a:t>Quilfen</a:t>
            </a:r>
            <a:r>
              <a:rPr lang="fr-FR" kern="0" baseline="30000" dirty="0" smtClean="0">
                <a:solidFill>
                  <a:schemeClr val="bg1"/>
                </a:solidFill>
                <a:latin typeface="Constantia"/>
              </a:rPr>
              <a:t>1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  <a:t>, B.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  <a:t>Chapron</a:t>
            </a:r>
            <a:r>
              <a:rPr lang="fr-FR" kern="0" baseline="30000" dirty="0" smtClean="0">
                <a:solidFill>
                  <a:schemeClr val="bg1"/>
                </a:solidFill>
                <a:latin typeface="Constantia"/>
              </a:rPr>
              <a:t>1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  <a:t>, E. Vincent</a:t>
            </a:r>
            <a:r>
              <a:rPr lang="fr-FR" kern="0" baseline="30000" dirty="0" smtClean="0">
                <a:solidFill>
                  <a:schemeClr val="bg1"/>
                </a:solidFill>
                <a:latin typeface="Constantia"/>
              </a:rPr>
              <a:t>2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  <a:t>,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  <a:t> </a:t>
            </a:r>
            <a:r>
              <a:rPr lang="fr-FR" kern="0" dirty="0" smtClean="0">
                <a:solidFill>
                  <a:schemeClr val="bg1"/>
                </a:solidFill>
                <a:latin typeface="Constantia"/>
                <a:cs typeface="+mn-cs"/>
              </a:rPr>
              <a:t>M. Lengaigne</a:t>
            </a:r>
            <a:r>
              <a:rPr lang="fr-FR" kern="0" baseline="30000" dirty="0" smtClean="0">
                <a:solidFill>
                  <a:schemeClr val="bg1"/>
                </a:solidFill>
                <a:latin typeface="Constantia"/>
                <a:cs typeface="+mn-cs"/>
              </a:rPr>
              <a:t>2</a:t>
            </a:r>
            <a:r>
              <a:rPr lang="fr-FR" kern="0" dirty="0" smtClean="0">
                <a:solidFill>
                  <a:schemeClr val="bg1"/>
                </a:solidFill>
                <a:latin typeface="Constantia"/>
                <a:cs typeface="+mn-cs"/>
              </a:rPr>
              <a:t>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solidFill>
                  <a:schemeClr val="bg1"/>
                </a:solidFill>
                <a:latin typeface="Constantia"/>
                <a:cs typeface="+mn-cs"/>
              </a:rPr>
              <a:t>S. Fournier</a:t>
            </a:r>
            <a:r>
              <a:rPr lang="fr-FR" kern="0" baseline="30000" dirty="0" smtClean="0">
                <a:solidFill>
                  <a:schemeClr val="bg1"/>
                </a:solidFill>
                <a:latin typeface="Constantia"/>
              </a:rPr>
              <a:t>1</a:t>
            </a:r>
            <a:r>
              <a:rPr lang="fr-FR" kern="0" dirty="0" smtClean="0">
                <a:solidFill>
                  <a:schemeClr val="bg1"/>
                </a:solidFill>
                <a:latin typeface="Constantia"/>
                <a:cs typeface="+mn-cs"/>
              </a:rPr>
              <a:t>, J. Tenerelli</a:t>
            </a:r>
            <a:r>
              <a:rPr lang="fr-FR" kern="0" baseline="30000" dirty="0" smtClean="0">
                <a:solidFill>
                  <a:schemeClr val="bg1"/>
                </a:solidFill>
                <a:latin typeface="Constantia"/>
                <a:cs typeface="+mn-cs"/>
              </a:rPr>
              <a:t>3</a:t>
            </a:r>
            <a:r>
              <a:rPr lang="fr-FR" kern="0" dirty="0" smtClean="0">
                <a:solidFill>
                  <a:schemeClr val="bg1"/>
                </a:solidFill>
                <a:latin typeface="Constantia"/>
                <a:cs typeface="+mn-cs"/>
              </a:rPr>
              <a:t>, J. Vialard</a:t>
            </a:r>
            <a:r>
              <a:rPr lang="fr-FR" kern="0" baseline="30000" dirty="0" smtClean="0">
                <a:solidFill>
                  <a:schemeClr val="bg1"/>
                </a:solidFill>
                <a:latin typeface="Constantia"/>
                <a:cs typeface="+mn-cs"/>
              </a:rPr>
              <a:t>2</a:t>
            </a:r>
            <a:r>
              <a:rPr lang="fr-FR" kern="0" dirty="0" smtClean="0">
                <a:solidFill>
                  <a:schemeClr val="bg1"/>
                </a:solidFill>
                <a:latin typeface="Constantia"/>
                <a:cs typeface="+mn-cs"/>
              </a:rPr>
              <a:t>, C. Boyer de Montégut</a:t>
            </a:r>
            <a:r>
              <a:rPr lang="fr-FR" kern="0" baseline="30000" dirty="0" smtClean="0">
                <a:solidFill>
                  <a:schemeClr val="bg1"/>
                </a:solidFill>
                <a:latin typeface="Constantia"/>
              </a:rPr>
              <a:t>1</a:t>
            </a:r>
            <a:r>
              <a:rPr lang="fr-FR" kern="0" dirty="0" smtClean="0">
                <a:solidFill>
                  <a:schemeClr val="bg1"/>
                </a:solidFill>
                <a:latin typeface="Constantia"/>
                <a:cs typeface="+mn-cs"/>
              </a:rPr>
              <a:t>.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kern="0" dirty="0" smtClean="0">
              <a:solidFill>
                <a:schemeClr val="bg1"/>
              </a:solidFill>
              <a:latin typeface="Constanti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kern="0" dirty="0" smtClean="0">
              <a:solidFill>
                <a:schemeClr val="bg1"/>
              </a:solidFill>
              <a:latin typeface="Constanti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  <a:t>             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  <a:t/>
            </a:r>
            <a:b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</a:b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cs typeface="+mn-cs"/>
            </a:endParaRP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-71470" y="5924812"/>
            <a:ext cx="507209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44th International Liege </a:t>
            </a:r>
            <a:r>
              <a:rPr lang="en-US" sz="2000" dirty="0" smtClean="0">
                <a:solidFill>
                  <a:schemeClr val="bg1"/>
                </a:solidFill>
              </a:rPr>
              <a:t>Colloquium</a:t>
            </a: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on Ocean Dynamics</a:t>
            </a:r>
            <a:r>
              <a:rPr lang="fr-FR" sz="2000" dirty="0">
                <a:solidFill>
                  <a:schemeClr val="bg1"/>
                </a:solidFill>
              </a:rPr>
              <a:t>, 7-11 May 2012</a:t>
            </a:r>
          </a:p>
        </p:txBody>
      </p:sp>
      <p:pic>
        <p:nvPicPr>
          <p:cNvPr id="16" name="Picture 2" descr="http://www.ipsl.fr/var/plain_site/storage/images/organisation/les-laboratoires/locean/284-6-fre-FR/LOCEAN_small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1928802"/>
            <a:ext cx="931332" cy="628649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3357554" y="2000240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kern="0" dirty="0" smtClean="0">
                <a:solidFill>
                  <a:schemeClr val="bg1"/>
                </a:solidFill>
                <a:latin typeface="Constantia"/>
              </a:rPr>
              <a:t>1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5715008" y="200024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kern="0" dirty="0" smtClean="0">
                <a:solidFill>
                  <a:schemeClr val="bg1"/>
                </a:solidFill>
                <a:latin typeface="Constantia"/>
              </a:rPr>
              <a:t>2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7286644" y="2071678"/>
            <a:ext cx="285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kern="0" dirty="0" smtClean="0">
                <a:solidFill>
                  <a:schemeClr val="bg1"/>
                </a:solidFill>
                <a:latin typeface="Constantia"/>
              </a:rPr>
              <a:t>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 11" descr="Fig2a_JCli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165225"/>
            <a:ext cx="3978275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4C816-A8B8-4990-81E5-357640352953}" type="slidenum">
              <a:rPr lang="fr-FR"/>
              <a:pPr>
                <a:defRPr/>
              </a:pPr>
              <a:t>10</a:t>
            </a:fld>
            <a:endParaRPr lang="fr-FR"/>
          </a:p>
        </p:txBody>
      </p:sp>
      <p:sp>
        <p:nvSpPr>
          <p:cNvPr id="49156" name="Rectangle 1"/>
          <p:cNvSpPr>
            <a:spLocks noChangeArrowheads="1"/>
          </p:cNvSpPr>
          <p:nvPr/>
        </p:nvSpPr>
        <p:spPr bwMode="auto">
          <a:xfrm>
            <a:off x="285750" y="5286375"/>
            <a:ext cx="87407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US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2:</a:t>
            </a:r>
            <a:r>
              <a:rPr lang="en-US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Two SMOS microwave satellite-derived SSS composite images of the Amazon plume region revealing the SSS conditions</a:t>
            </a:r>
          </a:p>
          <a:p>
            <a:pPr algn="just"/>
            <a:r>
              <a:rPr lang="en-US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(a) before and (b) after the passing of Hurricane Igor, a category 5 hurricane that attained wind speeds of 136 knots in September 2010. </a:t>
            </a:r>
          </a:p>
          <a:p>
            <a:pPr algn="just"/>
            <a:r>
              <a:rPr lang="en-US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Color-coded circles mark the successive hurricane eye positions and maximum 1-min sustained wind speed values in knots. </a:t>
            </a:r>
          </a:p>
          <a:p>
            <a:pPr algn="just"/>
            <a:r>
              <a:rPr lang="en-US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Seven days of data centered on (a) 10 Sep 2010 and (b) 22 Sep 2010 have been averaged to construct the SSS images, which are smoothed</a:t>
            </a:r>
          </a:p>
          <a:p>
            <a:pPr algn="just"/>
            <a:r>
              <a:rPr lang="en-US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by a 1° x 1°  block average.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" name="Groupe 12"/>
          <p:cNvGrpSpPr>
            <a:grpSpLocks/>
          </p:cNvGrpSpPr>
          <p:nvPr/>
        </p:nvGrpSpPr>
        <p:grpSpPr bwMode="auto">
          <a:xfrm>
            <a:off x="642938" y="214313"/>
            <a:ext cx="7429500" cy="2609850"/>
            <a:chOff x="1500166" y="310226"/>
            <a:chExt cx="7215238" cy="2038316"/>
          </a:xfrm>
        </p:grpSpPr>
        <p:sp>
          <p:nvSpPr>
            <p:cNvPr id="14" name="Ellipse 13"/>
            <p:cNvSpPr/>
            <p:nvPr/>
          </p:nvSpPr>
          <p:spPr>
            <a:xfrm rot="2260357">
              <a:off x="2212439" y="2089413"/>
              <a:ext cx="766233" cy="2591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15" name="Connecteur droit avec flèche 14"/>
            <p:cNvCxnSpPr>
              <a:endCxn id="14" idx="0"/>
            </p:cNvCxnSpPr>
            <p:nvPr/>
          </p:nvCxnSpPr>
          <p:spPr>
            <a:xfrm rot="5400000">
              <a:off x="2610479" y="1006929"/>
              <a:ext cx="1192737" cy="10267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874" name="ZoneTexte 15"/>
            <p:cNvSpPr txBox="1">
              <a:spLocks noChangeArrowheads="1"/>
            </p:cNvSpPr>
            <p:nvPr/>
          </p:nvSpPr>
          <p:spPr bwMode="auto">
            <a:xfrm>
              <a:off x="1500166" y="310226"/>
              <a:ext cx="7215238" cy="50461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fr-FR" dirty="0"/>
                <a:t>Surface area~ 89000 km</a:t>
              </a:r>
              <a:r>
                <a:rPr lang="fr-FR" baseline="30000" dirty="0"/>
                <a:t>2</a:t>
              </a:r>
              <a:r>
                <a:rPr lang="fr-FR" dirty="0"/>
                <a:t>&gt; Lake Superior, the world </a:t>
              </a:r>
              <a:r>
                <a:rPr lang="fr-FR" dirty="0" err="1"/>
                <a:t>largest</a:t>
              </a:r>
              <a:r>
                <a:rPr lang="fr-FR" dirty="0"/>
                <a:t> </a:t>
              </a:r>
              <a:r>
                <a:rPr lang="fr-FR" dirty="0" err="1"/>
                <a:t>freshwater</a:t>
              </a:r>
              <a:r>
                <a:rPr lang="fr-FR" dirty="0"/>
                <a:t> </a:t>
              </a:r>
              <a:r>
                <a:rPr lang="fr-FR" dirty="0" err="1"/>
                <a:t>lake</a:t>
              </a:r>
              <a:r>
                <a:rPr lang="fr-FR" dirty="0"/>
                <a:t>: a </a:t>
              </a:r>
              <a:r>
                <a:rPr lang="fr-FR" dirty="0" err="1"/>
                <a:t>transfer</a:t>
              </a:r>
              <a:r>
                <a:rPr lang="fr-FR" dirty="0"/>
                <a:t> of 1 </a:t>
              </a:r>
              <a:r>
                <a:rPr lang="fr-FR" dirty="0" err="1"/>
                <a:t>GTo</a:t>
              </a:r>
              <a:r>
                <a:rPr lang="fr-FR" dirty="0"/>
                <a:t> of Salt in 5 </a:t>
              </a:r>
              <a:r>
                <a:rPr lang="fr-FR" dirty="0" err="1"/>
                <a:t>days</a:t>
              </a:r>
              <a:endParaRPr lang="fr-FR" dirty="0"/>
            </a:p>
          </p:txBody>
        </p:sp>
      </p:grpSp>
      <p:sp>
        <p:nvSpPr>
          <p:cNvPr id="49159" name="ZoneTexte 12"/>
          <p:cNvSpPr txBox="1">
            <a:spLocks noChangeArrowheads="1"/>
          </p:cNvSpPr>
          <p:nvPr/>
        </p:nvSpPr>
        <p:spPr bwMode="auto">
          <a:xfrm>
            <a:off x="571472" y="1059404"/>
            <a:ext cx="358303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SMOS SSS 1 </a:t>
            </a:r>
            <a:r>
              <a:rPr lang="fr-FR" dirty="0" err="1"/>
              <a:t>week</a:t>
            </a:r>
            <a:r>
              <a:rPr lang="fr-FR" dirty="0"/>
              <a:t> </a:t>
            </a:r>
            <a:r>
              <a:rPr lang="fr-FR" dirty="0" err="1"/>
              <a:t>Before</a:t>
            </a:r>
            <a:r>
              <a:rPr lang="fr-FR" dirty="0"/>
              <a:t> IGOR</a:t>
            </a:r>
          </a:p>
        </p:txBody>
      </p:sp>
      <p:grpSp>
        <p:nvGrpSpPr>
          <p:cNvPr id="3" name="Groupe 17"/>
          <p:cNvGrpSpPr>
            <a:grpSpLocks/>
          </p:cNvGrpSpPr>
          <p:nvPr/>
        </p:nvGrpSpPr>
        <p:grpSpPr bwMode="auto">
          <a:xfrm>
            <a:off x="4357688" y="987966"/>
            <a:ext cx="4176773" cy="4228556"/>
            <a:chOff x="4357686" y="987984"/>
            <a:chExt cx="4176916" cy="4227939"/>
          </a:xfrm>
        </p:grpSpPr>
        <p:pic>
          <p:nvPicPr>
            <p:cNvPr id="49161" name="Image 15" descr="Fig2b_JCl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57686" y="1142978"/>
              <a:ext cx="4176916" cy="4072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2" name="ZoneTexte 16"/>
            <p:cNvSpPr txBox="1">
              <a:spLocks noChangeArrowheads="1"/>
            </p:cNvSpPr>
            <p:nvPr/>
          </p:nvSpPr>
          <p:spPr bwMode="auto">
            <a:xfrm>
              <a:off x="4786327" y="987984"/>
              <a:ext cx="3378028" cy="3692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dirty="0" smtClean="0"/>
                <a:t>SMOS SSS 1 </a:t>
              </a:r>
              <a:r>
                <a:rPr lang="fr-FR" dirty="0" err="1"/>
                <a:t>week</a:t>
              </a:r>
              <a:r>
                <a:rPr lang="fr-FR" dirty="0"/>
                <a:t> </a:t>
              </a:r>
              <a:r>
                <a:rPr lang="fr-FR" dirty="0" err="1"/>
                <a:t>After</a:t>
              </a:r>
              <a:r>
                <a:rPr lang="fr-FR" dirty="0"/>
                <a:t> IGOR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age 6" descr="sst_wake.png"/>
          <p:cNvPicPr>
            <a:picLocks noChangeAspect="1"/>
          </p:cNvPicPr>
          <p:nvPr/>
        </p:nvPicPr>
        <p:blipFill>
          <a:blip r:embed="rId2"/>
          <a:srcRect l="3160" t="571" r="6087" b="3172"/>
          <a:stretch>
            <a:fillRect/>
          </a:stretch>
        </p:blipFill>
        <p:spPr bwMode="auto">
          <a:xfrm>
            <a:off x="214313" y="714375"/>
            <a:ext cx="35020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Image 7" descr="sss_wake.png"/>
          <p:cNvPicPr>
            <a:picLocks noChangeAspect="1"/>
          </p:cNvPicPr>
          <p:nvPr/>
        </p:nvPicPr>
        <p:blipFill>
          <a:blip r:embed="rId3"/>
          <a:srcRect l="4137" t="571" r="7063" b="1872"/>
          <a:stretch>
            <a:fillRect/>
          </a:stretch>
        </p:blipFill>
        <p:spPr bwMode="auto">
          <a:xfrm>
            <a:off x="4462463" y="571500"/>
            <a:ext cx="34671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Image 8" descr="density_wake.png"/>
          <p:cNvPicPr>
            <a:picLocks noChangeAspect="1"/>
          </p:cNvPicPr>
          <p:nvPr/>
        </p:nvPicPr>
        <p:blipFill>
          <a:blip r:embed="rId4"/>
          <a:srcRect l="5112" t="571" r="8038" b="3172"/>
          <a:stretch>
            <a:fillRect/>
          </a:stretch>
        </p:blipFill>
        <p:spPr bwMode="auto">
          <a:xfrm>
            <a:off x="285750" y="3554413"/>
            <a:ext cx="3286125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ZoneTexte 4"/>
          <p:cNvSpPr txBox="1">
            <a:spLocks noChangeArrowheads="1"/>
          </p:cNvSpPr>
          <p:nvPr/>
        </p:nvSpPr>
        <p:spPr bwMode="auto">
          <a:xfrm>
            <a:off x="1857375" y="142875"/>
            <a:ext cx="5572125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Surface </a:t>
            </a:r>
            <a:r>
              <a:rPr lang="fr-FR" dirty="0" err="1"/>
              <a:t>wakes</a:t>
            </a:r>
            <a:r>
              <a:rPr lang="fr-FR" dirty="0"/>
              <a:t> of Igor: SST, </a:t>
            </a:r>
            <a:r>
              <a:rPr lang="fr-FR" dirty="0" err="1"/>
              <a:t>SSS,Density</a:t>
            </a:r>
            <a:r>
              <a:rPr lang="fr-FR" dirty="0"/>
              <a:t>, </a:t>
            </a:r>
            <a:r>
              <a:rPr lang="fr-FR" dirty="0" err="1"/>
              <a:t>Color</a:t>
            </a:r>
            <a:endParaRPr lang="fr-FR" dirty="0"/>
          </a:p>
        </p:txBody>
      </p:sp>
      <p:pic>
        <p:nvPicPr>
          <p:cNvPr id="50182" name="Image 11" descr="cdom_wake.png"/>
          <p:cNvPicPr>
            <a:picLocks noChangeAspect="1"/>
          </p:cNvPicPr>
          <p:nvPr/>
        </p:nvPicPr>
        <p:blipFill>
          <a:blip r:embed="rId5"/>
          <a:srcRect l="3160" t="571" r="8038" b="1872"/>
          <a:stretch>
            <a:fillRect/>
          </a:stretch>
        </p:blipFill>
        <p:spPr bwMode="auto">
          <a:xfrm>
            <a:off x="4572000" y="3519488"/>
            <a:ext cx="3357563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lti_argo2-2.jpg"/>
          <p:cNvPicPr/>
          <p:nvPr/>
        </p:nvPicPr>
        <p:blipFill>
          <a:blip r:embed="rId2"/>
          <a:srcRect l="7107" t="12115" r="8430" b="14097"/>
          <a:stretch>
            <a:fillRect/>
          </a:stretch>
        </p:blipFill>
        <p:spPr>
          <a:xfrm>
            <a:off x="1000100" y="1785926"/>
            <a:ext cx="5862661" cy="3524264"/>
          </a:xfrm>
          <a:prstGeom prst="rect">
            <a:avLst/>
          </a:prstGeom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28670"/>
            <a:ext cx="8865108" cy="23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14422"/>
            <a:ext cx="1594961" cy="25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857375" y="142875"/>
            <a:ext cx="4714889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dirty="0" err="1" smtClean="0"/>
              <a:t>Sea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Change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Altimetry</a:t>
            </a:r>
            <a:r>
              <a:rPr lang="fr-FR" dirty="0" smtClean="0"/>
              <a:t> (Jason 1 &amp; 2)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rot="5400000" flipH="1" flipV="1">
            <a:off x="2428860" y="4429132"/>
            <a:ext cx="2071702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500166" y="6000768"/>
            <a:ext cx="648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~25 cm , </a:t>
            </a:r>
            <a:r>
              <a:rPr lang="fr-FR" dirty="0" err="1" smtClean="0"/>
              <a:t>maximimum</a:t>
            </a:r>
            <a:r>
              <a:rPr lang="fr-FR" dirty="0" smtClean="0"/>
              <a:t> </a:t>
            </a:r>
            <a:r>
              <a:rPr lang="fr-FR" dirty="0" err="1" smtClean="0"/>
              <a:t>trough</a:t>
            </a:r>
            <a:r>
              <a:rPr lang="fr-FR" dirty="0" smtClean="0"/>
              <a:t> </a:t>
            </a:r>
            <a:r>
              <a:rPr lang="fr-FR" dirty="0" err="1" smtClean="0"/>
              <a:t>along</a:t>
            </a:r>
            <a:r>
              <a:rPr lang="fr-FR" dirty="0" smtClean="0"/>
              <a:t> </a:t>
            </a:r>
            <a:r>
              <a:rPr lang="fr-FR" dirty="0" err="1" smtClean="0"/>
              <a:t>track</a:t>
            </a:r>
            <a:r>
              <a:rPr lang="fr-FR" dirty="0" smtClean="0"/>
              <a:t>,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Wpi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max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age 1" descr="position_argo_igorwake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357313"/>
            <a:ext cx="485775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ZoneTexte 2"/>
          <p:cNvSpPr txBox="1">
            <a:spLocks noChangeArrowheads="1"/>
          </p:cNvSpPr>
          <p:nvPr/>
        </p:nvSpPr>
        <p:spPr bwMode="auto">
          <a:xfrm>
            <a:off x="1928813" y="1071563"/>
            <a:ext cx="5788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In situ sampling of igor high wind wake by ARGO floats</a:t>
            </a:r>
          </a:p>
        </p:txBody>
      </p:sp>
      <p:sp>
        <p:nvSpPr>
          <p:cNvPr id="4" name="ZoneTexte 4"/>
          <p:cNvSpPr txBox="1">
            <a:spLocks noChangeArrowheads="1"/>
          </p:cNvSpPr>
          <p:nvPr/>
        </p:nvSpPr>
        <p:spPr bwMode="auto">
          <a:xfrm>
            <a:off x="2714625" y="500063"/>
            <a:ext cx="2571750" cy="369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Validation </a:t>
            </a:r>
            <a:r>
              <a:rPr lang="fr-FR" dirty="0" err="1"/>
              <a:t>with</a:t>
            </a:r>
            <a:r>
              <a:rPr lang="fr-FR" dirty="0"/>
              <a:t> in situ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 1" descr="figure_argo_sat_all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6300"/>
            <a:ext cx="8929718" cy="250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1143000" y="5143500"/>
            <a:ext cx="6208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Rmse= 0.37 (SSS) , 0.4°C (SST) and 0.34 kg.m</a:t>
            </a:r>
            <a:r>
              <a:rPr lang="en-US" baseline="30000"/>
              <a:t>-3 </a:t>
            </a:r>
            <a:r>
              <a:rPr lang="en-US"/>
              <a:t> (density)</a:t>
            </a:r>
            <a:endParaRPr lang="fr-FR"/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1143000" y="1143000"/>
            <a:ext cx="6711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Skin Satellite estimates of the ocean surface response to IGOR </a:t>
            </a:r>
          </a:p>
          <a:p>
            <a:r>
              <a:rPr lang="en-US"/>
              <a:t>                versus ~5 m depth Argo measurements</a:t>
            </a:r>
            <a:endParaRPr lang="fr-FR"/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1214438" y="1785938"/>
            <a:ext cx="928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Salinity</a:t>
            </a:r>
            <a:endParaRPr lang="fr-FR"/>
          </a:p>
        </p:txBody>
      </p:sp>
      <p:sp>
        <p:nvSpPr>
          <p:cNvPr id="52230" name="Rectangle 5"/>
          <p:cNvSpPr>
            <a:spLocks noChangeArrowheads="1"/>
          </p:cNvSpPr>
          <p:nvPr/>
        </p:nvSpPr>
        <p:spPr bwMode="auto">
          <a:xfrm>
            <a:off x="4071938" y="1785938"/>
            <a:ext cx="1479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Temperature</a:t>
            </a:r>
            <a:endParaRPr lang="fr-FR"/>
          </a:p>
        </p:txBody>
      </p:sp>
      <p:sp>
        <p:nvSpPr>
          <p:cNvPr id="52231" name="Rectangle 6"/>
          <p:cNvSpPr>
            <a:spLocks noChangeArrowheads="1"/>
          </p:cNvSpPr>
          <p:nvPr/>
        </p:nvSpPr>
        <p:spPr bwMode="auto">
          <a:xfrm>
            <a:off x="7072313" y="1785938"/>
            <a:ext cx="954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Density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ig11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5237814" cy="6444636"/>
          </a:xfrm>
          <a:prstGeom prst="rect">
            <a:avLst/>
          </a:prstGeom>
        </p:spPr>
      </p:pic>
      <p:pic>
        <p:nvPicPr>
          <p:cNvPr id="3" name="Image 1" descr="position_argo_igorwak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5728"/>
            <a:ext cx="3091572" cy="325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avec flèche 4"/>
          <p:cNvCxnSpPr/>
          <p:nvPr/>
        </p:nvCxnSpPr>
        <p:spPr>
          <a:xfrm flipV="1">
            <a:off x="5000628" y="1428736"/>
            <a:ext cx="1857388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2571736" y="1857364"/>
            <a:ext cx="4500594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2786050" y="2071678"/>
            <a:ext cx="4500594" cy="1428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5400000" flipH="1" flipV="1">
            <a:off x="5179223" y="2464587"/>
            <a:ext cx="2857520" cy="2071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429256" y="5000636"/>
            <a:ext cx="35894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Barrier</a:t>
            </a:r>
            <a:r>
              <a:rPr lang="fr-FR" dirty="0" smtClean="0"/>
              <a:t> Layer </a:t>
            </a:r>
            <a:r>
              <a:rPr lang="fr-FR" dirty="0" err="1" smtClean="0"/>
              <a:t>below</a:t>
            </a:r>
            <a:r>
              <a:rPr lang="fr-FR" dirty="0" smtClean="0"/>
              <a:t> the plume:</a:t>
            </a:r>
          </a:p>
          <a:p>
            <a:endParaRPr lang="fr-FR" dirty="0" smtClean="0"/>
          </a:p>
          <a:p>
            <a:r>
              <a:rPr lang="fr-FR" dirty="0" smtClean="0"/>
              <a:t>~25 m </a:t>
            </a:r>
            <a:r>
              <a:rPr lang="fr-FR" dirty="0" err="1" smtClean="0"/>
              <a:t>thick</a:t>
            </a:r>
            <a:r>
              <a:rPr lang="fr-FR" dirty="0" smtClean="0"/>
              <a:t> </a:t>
            </a:r>
            <a:r>
              <a:rPr lang="fr-FR" dirty="0" err="1" smtClean="0"/>
              <a:t>left</a:t>
            </a:r>
            <a:r>
              <a:rPr lang="fr-FR" dirty="0" smtClean="0"/>
              <a:t> </a:t>
            </a:r>
            <a:r>
              <a:rPr lang="fr-FR" dirty="0" err="1" smtClean="0"/>
              <a:t>side</a:t>
            </a:r>
            <a:r>
              <a:rPr lang="fr-FR" dirty="0" smtClean="0"/>
              <a:t> of the </a:t>
            </a:r>
            <a:r>
              <a:rPr lang="fr-FR" dirty="0" err="1" smtClean="0"/>
              <a:t>track</a:t>
            </a:r>
            <a:endParaRPr lang="fr-FR" dirty="0" smtClean="0"/>
          </a:p>
          <a:p>
            <a:r>
              <a:rPr lang="fr-FR" dirty="0" smtClean="0"/>
              <a:t>~10 m </a:t>
            </a:r>
            <a:r>
              <a:rPr lang="fr-FR" dirty="0" err="1" smtClean="0"/>
              <a:t>thick</a:t>
            </a:r>
            <a:r>
              <a:rPr lang="fr-FR" dirty="0" smtClean="0"/>
              <a:t> right-</a:t>
            </a:r>
            <a:r>
              <a:rPr lang="fr-FR" dirty="0" err="1" smtClean="0"/>
              <a:t>side</a:t>
            </a:r>
            <a:r>
              <a:rPr lang="fr-FR" dirty="0" smtClean="0"/>
              <a:t> of the </a:t>
            </a:r>
            <a:r>
              <a:rPr lang="fr-FR" dirty="0" err="1" smtClean="0"/>
              <a:t>track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ig12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71438"/>
            <a:ext cx="5072098" cy="6715148"/>
          </a:xfrm>
          <a:prstGeom prst="rect">
            <a:avLst/>
          </a:prstGeom>
        </p:spPr>
      </p:pic>
      <p:pic>
        <p:nvPicPr>
          <p:cNvPr id="3" name="Image 1" descr="position_argo_igorwak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85728"/>
            <a:ext cx="3091572" cy="325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avec flèche 4"/>
          <p:cNvCxnSpPr/>
          <p:nvPr/>
        </p:nvCxnSpPr>
        <p:spPr>
          <a:xfrm>
            <a:off x="2285984" y="4857760"/>
            <a:ext cx="37862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5984161" y="4272677"/>
            <a:ext cx="304442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strong</a:t>
            </a:r>
            <a:r>
              <a:rPr lang="fr-FR" dirty="0" smtClean="0"/>
              <a:t> stratification</a:t>
            </a:r>
          </a:p>
          <a:p>
            <a:r>
              <a:rPr lang="fr-FR" dirty="0" smtClean="0"/>
              <a:t>on the </a:t>
            </a:r>
            <a:r>
              <a:rPr lang="fr-FR" dirty="0" err="1" smtClean="0"/>
              <a:t>storm</a:t>
            </a:r>
            <a:r>
              <a:rPr lang="fr-FR" dirty="0" smtClean="0"/>
              <a:t> </a:t>
            </a:r>
            <a:r>
              <a:rPr lang="fr-FR" dirty="0" err="1" smtClean="0"/>
              <a:t>left</a:t>
            </a:r>
            <a:r>
              <a:rPr lang="fr-FR" dirty="0" smtClean="0"/>
              <a:t> hand-</a:t>
            </a:r>
            <a:r>
              <a:rPr lang="fr-FR" dirty="0" err="1" smtClean="0"/>
              <a:t>side</a:t>
            </a:r>
            <a:endParaRPr lang="fr-FR" dirty="0" smtClean="0"/>
          </a:p>
          <a:p>
            <a:r>
              <a:rPr lang="fr-FR" dirty="0" err="1" smtClean="0"/>
              <a:t>inhibited</a:t>
            </a:r>
            <a:r>
              <a:rPr lang="fr-FR" dirty="0" smtClean="0"/>
              <a:t> </a:t>
            </a:r>
            <a:r>
              <a:rPr lang="fr-FR" dirty="0" err="1" smtClean="0"/>
              <a:t>mixing</a:t>
            </a:r>
            <a:endParaRPr lang="fr-FR" dirty="0" smtClean="0"/>
          </a:p>
          <a:p>
            <a:endParaRPr lang="fr-FR" dirty="0" smtClean="0"/>
          </a:p>
          <a:p>
            <a:pPr>
              <a:buFont typeface="Symbol"/>
              <a:buChar char="Þ"/>
            </a:pPr>
            <a:r>
              <a:rPr lang="fr-FR" dirty="0" err="1" smtClean="0"/>
              <a:t>Reduced</a:t>
            </a:r>
            <a:r>
              <a:rPr lang="fr-FR" dirty="0" smtClean="0"/>
              <a:t> surface </a:t>
            </a:r>
            <a:r>
              <a:rPr lang="fr-FR" dirty="0" err="1" smtClean="0"/>
              <a:t>cooling</a:t>
            </a:r>
            <a:endParaRPr lang="fr-FR" dirty="0" smtClean="0"/>
          </a:p>
          <a:p>
            <a:pPr>
              <a:buFont typeface="Symbol"/>
              <a:buChar char="Þ"/>
            </a:pPr>
            <a:r>
              <a:rPr lang="fr-FR" dirty="0" err="1" smtClean="0"/>
              <a:t>Reduced</a:t>
            </a:r>
            <a:r>
              <a:rPr lang="fr-FR" dirty="0" smtClean="0"/>
              <a:t> SSS </a:t>
            </a:r>
            <a:r>
              <a:rPr lang="fr-FR" dirty="0" err="1" smtClean="0"/>
              <a:t>increase</a:t>
            </a:r>
            <a:endParaRPr lang="fr-FR" dirty="0" smtClean="0"/>
          </a:p>
          <a:p>
            <a:r>
              <a:rPr lang="fr-FR" dirty="0" err="1" smtClean="0"/>
              <a:t>Despite</a:t>
            </a:r>
            <a:r>
              <a:rPr lang="fr-FR" dirty="0" smtClean="0"/>
              <a:t>  </a:t>
            </a: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wind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endParaRPr lang="fr-FR" dirty="0" smtClean="0"/>
          </a:p>
          <a:p>
            <a:r>
              <a:rPr lang="fr-FR" dirty="0" smtClean="0"/>
              <a:t>Input to the </a:t>
            </a:r>
            <a:r>
              <a:rPr lang="fr-FR" dirty="0" err="1" smtClean="0"/>
              <a:t>ocean</a:t>
            </a:r>
            <a:endParaRPr lang="fr-FR" dirty="0" smtClean="0"/>
          </a:p>
          <a:p>
            <a:pPr>
              <a:buFont typeface="Symbol"/>
              <a:buChar char="Þ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sstmedian_vs_WPi_plumenonplu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1428736"/>
            <a:ext cx="4767485" cy="3724979"/>
          </a:xfrm>
          <a:prstGeom prst="rect">
            <a:avLst/>
          </a:prstGeom>
        </p:spPr>
      </p:pic>
      <p:pic>
        <p:nvPicPr>
          <p:cNvPr id="4" name="Image 3" descr="Dsigmedian_vs_WPi_plumenonplume.png"/>
          <p:cNvPicPr>
            <a:picLocks noChangeAspect="1"/>
          </p:cNvPicPr>
          <p:nvPr/>
        </p:nvPicPr>
        <p:blipFill>
          <a:blip r:embed="rId3"/>
          <a:srcRect l="17160" t="5890" r="45522" b="55754"/>
          <a:stretch>
            <a:fillRect/>
          </a:stretch>
        </p:blipFill>
        <p:spPr>
          <a:xfrm>
            <a:off x="285721" y="4071942"/>
            <a:ext cx="3071834" cy="2457467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42844" y="0"/>
            <a:ext cx="8715436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Evidence of a </a:t>
            </a:r>
            <a:r>
              <a:rPr lang="fr-FR" sz="2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reduced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FR" sz="2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cooling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over </a:t>
            </a:r>
            <a:r>
              <a:rPr lang="fr-FR" sz="2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stratified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plume waters</a:t>
            </a:r>
            <a:endParaRPr lang="fr-FR" sz="2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Image 5" descr="sst_wak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6" y="935949"/>
            <a:ext cx="3429024" cy="2778803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3571868" y="1928802"/>
            <a:ext cx="5572132" cy="4352354"/>
            <a:chOff x="3571868" y="1928802"/>
            <a:chExt cx="5572132" cy="4352354"/>
          </a:xfrm>
        </p:grpSpPr>
        <p:sp>
          <p:nvSpPr>
            <p:cNvPr id="7" name="Ellipse 6"/>
            <p:cNvSpPr/>
            <p:nvPr/>
          </p:nvSpPr>
          <p:spPr>
            <a:xfrm>
              <a:off x="6072198" y="1928802"/>
              <a:ext cx="1428760" cy="23574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571868" y="5357826"/>
              <a:ext cx="55721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For </a:t>
              </a:r>
              <a:r>
                <a:rPr lang="fr-FR" dirty="0" err="1" smtClean="0"/>
                <a:t>equivalent</a:t>
              </a:r>
              <a:r>
                <a:rPr lang="fr-FR" dirty="0" smtClean="0"/>
                <a:t> </a:t>
              </a:r>
              <a:r>
                <a:rPr lang="fr-FR" dirty="0" err="1" smtClean="0"/>
                <a:t>wind</a:t>
              </a:r>
              <a:r>
                <a:rPr lang="fr-FR" dirty="0" smtClean="0"/>
                <a:t> </a:t>
              </a:r>
              <a:r>
                <a:rPr lang="fr-FR" dirty="0" err="1" smtClean="0"/>
                <a:t>energy</a:t>
              </a:r>
              <a:r>
                <a:rPr lang="fr-FR" dirty="0" smtClean="0"/>
                <a:t> input to the </a:t>
              </a:r>
              <a:r>
                <a:rPr lang="fr-FR" dirty="0" err="1" smtClean="0"/>
                <a:t>ocean</a:t>
              </a:r>
              <a:r>
                <a:rPr lang="fr-FR" dirty="0" smtClean="0"/>
                <a:t> (</a:t>
              </a:r>
              <a:r>
                <a:rPr lang="fr-FR" dirty="0" err="1" smtClean="0"/>
                <a:t>Wpi</a:t>
              </a:r>
              <a:r>
                <a:rPr lang="fr-FR" dirty="0" smtClean="0"/>
                <a:t>):</a:t>
              </a:r>
            </a:p>
            <a:p>
              <a:endParaRPr lang="fr-FR" dirty="0" smtClean="0"/>
            </a:p>
            <a:p>
              <a:r>
                <a:rPr lang="fr-FR" dirty="0" smtClean="0"/>
                <a:t>=&gt; </a:t>
              </a:r>
              <a:r>
                <a:rPr lang="fr-FR" dirty="0" err="1" smtClean="0"/>
                <a:t>Reduced</a:t>
              </a:r>
              <a:r>
                <a:rPr lang="fr-FR" dirty="0" smtClean="0"/>
                <a:t> </a:t>
              </a:r>
              <a:r>
                <a:rPr lang="fr-FR" dirty="0" err="1" smtClean="0"/>
                <a:t>cooling</a:t>
              </a:r>
              <a:r>
                <a:rPr lang="fr-FR" dirty="0" smtClean="0"/>
                <a:t> over the plume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fr-FR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</a:p>
          <a:p>
            <a:pPr algn="ctr" fontAlgn="auto">
              <a:spcAft>
                <a:spcPts val="0"/>
              </a:spcAft>
              <a:defRPr/>
            </a:pPr>
            <a:endParaRPr lang="fr-FR" sz="3600" b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fr-FR" sz="3600" b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fr-FR" sz="3600" b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fr-FR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</a:t>
            </a:r>
            <a:r>
              <a:rPr lang="fr-FR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Are the Igor case observations </a:t>
            </a:r>
            <a:r>
              <a:rPr lang="fr-FR" sz="5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historically</a:t>
            </a:r>
            <a:r>
              <a:rPr lang="fr-FR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FR" sz="5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verified</a:t>
            </a:r>
            <a:r>
              <a:rPr lang="fr-FR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?</a:t>
            </a:r>
            <a:endParaRPr lang="fr-FR" sz="5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all_tracks_19982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25689"/>
            <a:ext cx="7321311" cy="5489459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428564" y="0"/>
            <a:ext cx="67866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SST </a:t>
            </a:r>
            <a:r>
              <a:rPr lang="fr-FR" sz="2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response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to </a:t>
            </a:r>
            <a:r>
              <a:rPr lang="fr-FR" sz="2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TCs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interactions </a:t>
            </a:r>
            <a:r>
              <a:rPr lang="fr-FR" sz="2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with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the Plume </a:t>
            </a:r>
            <a:endParaRPr lang="fr-FR" sz="2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910" y="714356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Ensemble of TC </a:t>
            </a:r>
            <a:r>
              <a:rPr lang="fr-FR" dirty="0" err="1" smtClean="0"/>
              <a:t>tracks</a:t>
            </a:r>
            <a:r>
              <a:rPr lang="fr-FR" dirty="0" smtClean="0"/>
              <a:t> 1998-&gt;2010 (</a:t>
            </a:r>
            <a:r>
              <a:rPr lang="fr-FR" dirty="0" err="1" smtClean="0"/>
              <a:t>Ibtracks</a:t>
            </a:r>
            <a:r>
              <a:rPr lang="fr-FR" dirty="0" smtClean="0"/>
              <a:t>)+ TMI-AMSRE SST (REMSS)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 flipH="1">
            <a:off x="7046579" y="4000504"/>
            <a:ext cx="20974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Climatological</a:t>
            </a:r>
            <a:r>
              <a:rPr lang="fr-FR" dirty="0" smtClean="0"/>
              <a:t> </a:t>
            </a:r>
            <a:r>
              <a:rPr lang="fr-FR" dirty="0" err="1" smtClean="0"/>
              <a:t>extent</a:t>
            </a:r>
            <a:r>
              <a:rPr lang="fr-FR" dirty="0" smtClean="0"/>
              <a:t> of the Amazon-</a:t>
            </a:r>
            <a:r>
              <a:rPr lang="fr-FR" dirty="0" err="1" smtClean="0"/>
              <a:t>Orinocco</a:t>
            </a:r>
            <a:r>
              <a:rPr lang="fr-FR" dirty="0" smtClean="0"/>
              <a:t> Plume </a:t>
            </a:r>
            <a:r>
              <a:rPr lang="fr-FR" dirty="0" err="1" smtClean="0"/>
              <a:t>during</a:t>
            </a:r>
            <a:endParaRPr lang="fr-FR" dirty="0" smtClean="0"/>
          </a:p>
          <a:p>
            <a:r>
              <a:rPr lang="fr-FR" dirty="0" smtClean="0"/>
              <a:t>Hurricane</a:t>
            </a:r>
          </a:p>
          <a:p>
            <a:r>
              <a:rPr lang="fr-FR" dirty="0" err="1" smtClean="0"/>
              <a:t>Season</a:t>
            </a:r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6572264" y="5214950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fr-FR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</a:p>
          <a:p>
            <a:pPr algn="ctr" fontAlgn="auto">
              <a:spcAft>
                <a:spcPts val="0"/>
              </a:spcAft>
              <a:defRPr/>
            </a:pPr>
            <a:endParaRPr lang="fr-FR" sz="3600" b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fr-FR" sz="3600" b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fr-FR" sz="3600" b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fr-FR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</a:t>
            </a:r>
            <a:r>
              <a:rPr lang="fr-FR" sz="5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Context</a:t>
            </a:r>
            <a:endParaRPr lang="fr-FR" sz="5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283512" cy="633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 rot="16200000">
            <a:off x="791069" y="492391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fr-FR" dirty="0" smtClean="0"/>
              <a:t>SST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071670" y="6429396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Maximum Wind [</a:t>
            </a:r>
            <a:r>
              <a:rPr lang="fr-FR" dirty="0" err="1" smtClean="0"/>
              <a:t>knts</a:t>
            </a:r>
            <a:r>
              <a:rPr lang="fr-FR" dirty="0" smtClean="0"/>
              <a:t>]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169307" cy="604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 2" descr="slow_cooling_inhibition_a.png"/>
          <p:cNvPicPr>
            <a:picLocks noChangeAspect="1"/>
          </p:cNvPicPr>
          <p:nvPr/>
        </p:nvPicPr>
        <p:blipFill>
          <a:blip r:embed="rId3"/>
          <a:srcRect l="4140" t="1849" r="8043" b="4452"/>
          <a:stretch>
            <a:fillRect/>
          </a:stretch>
        </p:blipFill>
        <p:spPr>
          <a:xfrm>
            <a:off x="0" y="1643050"/>
            <a:ext cx="4286280" cy="3429024"/>
          </a:xfrm>
          <a:prstGeom prst="rect">
            <a:avLst/>
          </a:prstGeom>
        </p:spPr>
      </p:pic>
      <p:pic>
        <p:nvPicPr>
          <p:cNvPr id="4" name="Image 3" descr="slow_cooling_inhibition_b.png"/>
          <p:cNvPicPr>
            <a:picLocks noChangeAspect="1"/>
          </p:cNvPicPr>
          <p:nvPr/>
        </p:nvPicPr>
        <p:blipFill>
          <a:blip r:embed="rId4"/>
          <a:srcRect l="4140" t="1849" r="8043" b="4452"/>
          <a:stretch>
            <a:fillRect/>
          </a:stretch>
        </p:blipFill>
        <p:spPr>
          <a:xfrm>
            <a:off x="4286248" y="1643050"/>
            <a:ext cx="4286280" cy="3429024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785786" y="-71462"/>
            <a:ext cx="6858080" cy="10715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SST </a:t>
            </a:r>
            <a:r>
              <a:rPr lang="fr-FR" sz="2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response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to </a:t>
            </a:r>
            <a:r>
              <a:rPr lang="fr-FR" sz="2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TCs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interactions </a:t>
            </a:r>
            <a:r>
              <a:rPr lang="fr-FR" sz="2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with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the Plume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Overall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FR" sz="2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averaged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SST </a:t>
            </a:r>
            <a:r>
              <a:rPr lang="fr-FR" sz="2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response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all </a:t>
            </a:r>
            <a:r>
              <a:rPr lang="fr-FR" sz="2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tracks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1998-2010 </a:t>
            </a:r>
            <a:endParaRPr lang="fr-FR" sz="2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fr-FR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</a:p>
          <a:p>
            <a:pPr algn="ctr" fontAlgn="auto">
              <a:spcAft>
                <a:spcPts val="0"/>
              </a:spcAft>
              <a:defRPr/>
            </a:pPr>
            <a:endParaRPr lang="fr-FR" sz="3600" b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fr-FR" sz="3600" b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fr-FR" sz="3600" b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fr-FR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fr-FR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How </a:t>
            </a:r>
            <a:r>
              <a:rPr lang="fr-FR" sz="5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can</a:t>
            </a:r>
            <a:r>
              <a:rPr lang="fr-FR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FR" sz="5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we</a:t>
            </a:r>
            <a:r>
              <a:rPr lang="fr-FR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use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FR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Satellite SSS to </a:t>
            </a:r>
            <a:r>
              <a:rPr lang="fr-FR" sz="5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improve</a:t>
            </a:r>
            <a:endParaRPr lang="fr-FR" sz="5400" b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fr-FR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TC intensification </a:t>
            </a:r>
            <a:r>
              <a:rPr lang="fr-FR" sz="5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forecasts</a:t>
            </a:r>
            <a:r>
              <a:rPr lang="fr-FR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?</a:t>
            </a:r>
            <a:endParaRPr lang="fr-FR" sz="5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785786" y="-71462"/>
            <a:ext cx="6858080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fr-FR" sz="2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Ocean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FR" sz="2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Heat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Content: a proxy for TC intensification</a:t>
            </a:r>
            <a:endParaRPr lang="fr-FR" sz="2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428596" y="1571612"/>
            <a:ext cx="4600575" cy="1247775"/>
            <a:chOff x="1785918" y="1142984"/>
            <a:chExt cx="4600575" cy="12477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85918" y="1142984"/>
              <a:ext cx="4600575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ZoneTexte 3"/>
            <p:cNvSpPr txBox="1"/>
            <p:nvPr/>
          </p:nvSpPr>
          <p:spPr>
            <a:xfrm>
              <a:off x="1857356" y="1571612"/>
              <a:ext cx="6976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i="1" dirty="0" smtClean="0">
                  <a:latin typeface="Times New Roman" pitchFamily="18" charset="0"/>
                  <a:cs typeface="Times New Roman" pitchFamily="18" charset="0"/>
                </a:rPr>
                <a:t>OHC</a:t>
              </a:r>
              <a:endParaRPr lang="fr-FR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142976" y="1071546"/>
            <a:ext cx="3159839" cy="785818"/>
            <a:chOff x="3000364" y="1071546"/>
            <a:chExt cx="3159839" cy="785818"/>
          </a:xfrm>
        </p:grpSpPr>
        <p:sp>
          <p:nvSpPr>
            <p:cNvPr id="6" name="ZoneTexte 5"/>
            <p:cNvSpPr txBox="1"/>
            <p:nvPr/>
          </p:nvSpPr>
          <p:spPr>
            <a:xfrm>
              <a:off x="3000364" y="1071546"/>
              <a:ext cx="3159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Sea</a:t>
              </a:r>
              <a:r>
                <a:rPr lang="fr-FR" dirty="0" smtClean="0"/>
                <a:t> </a:t>
              </a:r>
              <a:r>
                <a:rPr lang="fr-FR" dirty="0" err="1" smtClean="0"/>
                <a:t>level</a:t>
              </a:r>
              <a:r>
                <a:rPr lang="fr-FR" dirty="0" smtClean="0"/>
                <a:t> </a:t>
              </a:r>
              <a:r>
                <a:rPr lang="fr-FR" dirty="0" err="1" smtClean="0"/>
                <a:t>anomaly</a:t>
              </a:r>
              <a:r>
                <a:rPr lang="fr-FR" dirty="0" smtClean="0"/>
                <a:t> (</a:t>
              </a:r>
              <a:r>
                <a:rPr lang="fr-FR" dirty="0" err="1" smtClean="0"/>
                <a:t>altimetry</a:t>
              </a:r>
              <a:r>
                <a:rPr lang="fr-FR" dirty="0" smtClean="0"/>
                <a:t>)</a:t>
              </a:r>
              <a:endParaRPr lang="fr-FR" dirty="0"/>
            </a:p>
          </p:txBody>
        </p:sp>
        <p:cxnSp>
          <p:nvCxnSpPr>
            <p:cNvPr id="8" name="Connecteur droit avec flèche 7"/>
            <p:cNvCxnSpPr/>
            <p:nvPr/>
          </p:nvCxnSpPr>
          <p:spPr>
            <a:xfrm>
              <a:off x="3357554" y="1428736"/>
              <a:ext cx="714380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/>
          <p:nvPr/>
        </p:nvGrpSpPr>
        <p:grpSpPr>
          <a:xfrm>
            <a:off x="142844" y="2643182"/>
            <a:ext cx="3538148" cy="1003521"/>
            <a:chOff x="1000100" y="2643182"/>
            <a:chExt cx="3538148" cy="1003521"/>
          </a:xfrm>
        </p:grpSpPr>
        <p:sp>
          <p:nvSpPr>
            <p:cNvPr id="10" name="ZoneTexte 9"/>
            <p:cNvSpPr txBox="1"/>
            <p:nvPr/>
          </p:nvSpPr>
          <p:spPr>
            <a:xfrm>
              <a:off x="1000100" y="3000372"/>
              <a:ext cx="35381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Depth</a:t>
              </a:r>
              <a:r>
                <a:rPr lang="fr-FR" dirty="0" smtClean="0"/>
                <a:t> of the 26°C </a:t>
              </a:r>
              <a:r>
                <a:rPr lang="fr-FR" dirty="0" err="1" smtClean="0"/>
                <a:t>isotherm</a:t>
              </a:r>
              <a:r>
                <a:rPr lang="fr-FR" dirty="0" smtClean="0"/>
                <a:t> </a:t>
              </a:r>
            </a:p>
            <a:p>
              <a:r>
                <a:rPr lang="fr-FR" dirty="0" smtClean="0"/>
                <a:t>(</a:t>
              </a:r>
              <a:r>
                <a:rPr lang="fr-FR" dirty="0" err="1" smtClean="0"/>
                <a:t>altimetry</a:t>
              </a:r>
              <a:r>
                <a:rPr lang="fr-FR" dirty="0" smtClean="0"/>
                <a:t>+</a:t>
              </a:r>
              <a:r>
                <a:rPr lang="fr-FR" dirty="0" err="1" smtClean="0"/>
                <a:t>climatological</a:t>
              </a:r>
              <a:r>
                <a:rPr lang="fr-FR" dirty="0" smtClean="0"/>
                <a:t> profiles)</a:t>
              </a:r>
              <a:endParaRPr lang="fr-FR" dirty="0"/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rot="5400000" flipH="1" flipV="1">
              <a:off x="2821769" y="2750339"/>
              <a:ext cx="428628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t="75688" r="32773"/>
          <a:stretch>
            <a:fillRect/>
          </a:stretch>
        </p:blipFill>
        <p:spPr bwMode="auto">
          <a:xfrm>
            <a:off x="0" y="3857628"/>
            <a:ext cx="5983629" cy="159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e 20"/>
          <p:cNvGrpSpPr/>
          <p:nvPr/>
        </p:nvGrpSpPr>
        <p:grpSpPr>
          <a:xfrm>
            <a:off x="4857752" y="714356"/>
            <a:ext cx="4143404" cy="4071966"/>
            <a:chOff x="4857752" y="714356"/>
            <a:chExt cx="4143404" cy="4071966"/>
          </a:xfrm>
        </p:grpSpPr>
        <p:grpSp>
          <p:nvGrpSpPr>
            <p:cNvPr id="19" name="Groupe 18"/>
            <p:cNvGrpSpPr/>
            <p:nvPr/>
          </p:nvGrpSpPr>
          <p:grpSpPr>
            <a:xfrm>
              <a:off x="4857752" y="1000108"/>
              <a:ext cx="4143404" cy="3786214"/>
              <a:chOff x="4857752" y="1571612"/>
              <a:chExt cx="4143404" cy="3786214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 l="4237" t="10976" r="50847" b="69268"/>
              <a:stretch>
                <a:fillRect/>
              </a:stretch>
            </p:blipFill>
            <p:spPr bwMode="auto">
              <a:xfrm>
                <a:off x="5214942" y="1571612"/>
                <a:ext cx="3786214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 t="51586" r="50847" b="30853"/>
              <a:stretch>
                <a:fillRect/>
              </a:stretch>
            </p:blipFill>
            <p:spPr bwMode="auto">
              <a:xfrm>
                <a:off x="4857752" y="2928934"/>
                <a:ext cx="4143404" cy="1143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 l="3390" t="70244" r="51695" b="10000"/>
              <a:stretch>
                <a:fillRect/>
              </a:stretch>
            </p:blipFill>
            <p:spPr bwMode="auto">
              <a:xfrm>
                <a:off x="5143504" y="4071942"/>
                <a:ext cx="3786214" cy="12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0" name="ZoneTexte 19"/>
            <p:cNvSpPr txBox="1"/>
            <p:nvPr/>
          </p:nvSpPr>
          <p:spPr>
            <a:xfrm>
              <a:off x="5429256" y="714356"/>
              <a:ext cx="3493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Example</a:t>
              </a:r>
              <a:r>
                <a:rPr lang="fr-FR" dirty="0" smtClean="0"/>
                <a:t> </a:t>
              </a:r>
              <a:r>
                <a:rPr lang="fr-FR" dirty="0" err="1" smtClean="0"/>
                <a:t>Shay</a:t>
              </a:r>
              <a:r>
                <a:rPr lang="fr-FR" dirty="0" smtClean="0"/>
                <a:t> &amp; Brewster, 2010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4237" b="12195"/>
          <a:stretch>
            <a:fillRect/>
          </a:stretch>
        </p:blipFill>
        <p:spPr bwMode="auto">
          <a:xfrm>
            <a:off x="1357290" y="1142960"/>
            <a:ext cx="385765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785786" y="-71462"/>
            <a:ext cx="6858048" cy="10715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quivalent </a:t>
            </a:r>
            <a:r>
              <a:rPr lang="fr-FR" sz="2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ocean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FR" sz="2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Heat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Content: </a:t>
            </a:r>
            <a:r>
              <a:rPr lang="fr-FR" sz="2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accounting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for thermal &amp; haline stratification</a:t>
            </a:r>
            <a:endParaRPr lang="fr-FR" sz="2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14488"/>
            <a:ext cx="486776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5857892"/>
            <a:ext cx="37528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5715008" y="6143644"/>
            <a:ext cx="323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Shay</a:t>
            </a:r>
            <a:r>
              <a:rPr lang="fr-FR" dirty="0" smtClean="0"/>
              <a:t> &amp; Brewster, MWR, 2010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786446" y="2214554"/>
            <a:ext cx="3018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Strength</a:t>
            </a:r>
            <a:r>
              <a:rPr lang="fr-FR" dirty="0" smtClean="0"/>
              <a:t> of the thermocline </a:t>
            </a:r>
          </a:p>
          <a:p>
            <a:r>
              <a:rPr lang="fr-FR" dirty="0" smtClean="0"/>
              <a:t>stratification</a:t>
            </a:r>
          </a:p>
          <a:p>
            <a:r>
              <a:rPr lang="fr-FR" dirty="0" err="1" smtClean="0"/>
              <a:t>a</a:t>
            </a:r>
            <a:r>
              <a:rPr lang="fr-FR" dirty="0" err="1" smtClean="0"/>
              <a:t>t</a:t>
            </a:r>
            <a:r>
              <a:rPr lang="fr-FR" dirty="0" smtClean="0"/>
              <a:t> the base of the</a:t>
            </a:r>
          </a:p>
          <a:p>
            <a:r>
              <a:rPr lang="fr-FR" dirty="0" err="1" smtClean="0"/>
              <a:t>Ocean</a:t>
            </a:r>
            <a:r>
              <a:rPr lang="fr-FR" dirty="0" smtClean="0"/>
              <a:t> mixed layer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" y="6"/>
            <a:ext cx="8855964" cy="667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32077" cy="6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t="6952" r="877"/>
          <a:stretch>
            <a:fillRect/>
          </a:stretch>
        </p:blipFill>
        <p:spPr bwMode="auto">
          <a:xfrm>
            <a:off x="142844" y="2714620"/>
            <a:ext cx="8715436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481635" cy="636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714348" y="6357958"/>
            <a:ext cx="781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Strong</a:t>
            </a:r>
            <a:r>
              <a:rPr lang="fr-FR" dirty="0" smtClean="0"/>
              <a:t> (</a:t>
            </a:r>
            <a:r>
              <a:rPr lang="fr-FR" dirty="0" err="1" smtClean="0"/>
              <a:t>weak</a:t>
            </a:r>
            <a:r>
              <a:rPr lang="fr-FR" dirty="0" smtClean="0"/>
              <a:t>) </a:t>
            </a:r>
            <a:r>
              <a:rPr lang="fr-FR" dirty="0" err="1" smtClean="0"/>
              <a:t>correlation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SSS (SST) and </a:t>
            </a:r>
            <a:r>
              <a:rPr lang="fr-FR" dirty="0" err="1" smtClean="0"/>
              <a:t>Nmax</a:t>
            </a:r>
            <a:r>
              <a:rPr lang="fr-FR" dirty="0" smtClean="0"/>
              <a:t> </a:t>
            </a:r>
            <a:r>
              <a:rPr lang="fr-FR" dirty="0" err="1" smtClean="0"/>
              <a:t>below</a:t>
            </a:r>
            <a:r>
              <a:rPr lang="fr-FR" dirty="0" smtClean="0"/>
              <a:t> the plume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9188"/>
            <a:ext cx="920115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785786" y="-71462"/>
            <a:ext cx="6858048" cy="10715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fr-FR" sz="2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Determining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the </a:t>
            </a:r>
            <a:r>
              <a:rPr lang="fr-FR" sz="2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strength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of the stratification (</a:t>
            </a:r>
            <a:r>
              <a:rPr lang="fr-FR" sz="2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Nmax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) </a:t>
            </a:r>
            <a:r>
              <a:rPr lang="fr-FR" sz="2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at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the base of the mixed layer </a:t>
            </a:r>
            <a:r>
              <a:rPr lang="fr-FR" sz="2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from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SSS</a:t>
            </a:r>
            <a:endParaRPr lang="fr-FR" sz="2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729091" cy="590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214414" y="0"/>
            <a:ext cx="5929354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fr-FR" sz="2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Nmax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FR" sz="2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deduced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FR" sz="2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from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SMOS over Igor</a:t>
            </a:r>
            <a:endParaRPr lang="fr-FR" sz="2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12946"/>
            <a:ext cx="8786835" cy="448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643174" y="6068817"/>
            <a:ext cx="6311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Freshwater</a:t>
            </a:r>
            <a:r>
              <a:rPr lang="fr-FR" dirty="0" smtClean="0"/>
              <a:t> Plume waters </a:t>
            </a:r>
            <a:r>
              <a:rPr lang="fr-FR" dirty="0" err="1" smtClean="0"/>
              <a:t>warmer</a:t>
            </a:r>
            <a:r>
              <a:rPr lang="fr-FR" dirty="0" smtClean="0"/>
              <a:t> by &gt;1°C </a:t>
            </a:r>
            <a:r>
              <a:rPr lang="fr-FR" dirty="0" err="1" smtClean="0"/>
              <a:t>than</a:t>
            </a:r>
            <a:r>
              <a:rPr lang="fr-FR" dirty="0" smtClean="0"/>
              <a:t> open </a:t>
            </a:r>
            <a:r>
              <a:rPr lang="fr-FR" dirty="0" err="1" smtClean="0"/>
              <a:t>ocean</a:t>
            </a:r>
            <a:endParaRPr lang="fr-FR" dirty="0" smtClean="0"/>
          </a:p>
          <a:p>
            <a:r>
              <a:rPr lang="fr-FR" dirty="0" smtClean="0"/>
              <a:t>Waters </a:t>
            </a:r>
            <a:r>
              <a:rPr lang="fr-FR" dirty="0" err="1" smtClean="0"/>
              <a:t>during</a:t>
            </a:r>
            <a:r>
              <a:rPr lang="fr-FR" dirty="0" smtClean="0"/>
              <a:t> the hurricane </a:t>
            </a:r>
            <a:r>
              <a:rPr lang="fr-FR" dirty="0" err="1" smtClean="0"/>
              <a:t>season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rot="5400000" flipH="1" flipV="1">
            <a:off x="4714876" y="4714884"/>
            <a:ext cx="171451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>
          <a:xfrm>
            <a:off x="0" y="0"/>
            <a:ext cx="9144000" cy="13572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fr-FR" sz="36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Hyrdography</a:t>
            </a:r>
            <a:r>
              <a:rPr lang="fr-FR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of the </a:t>
            </a:r>
            <a:r>
              <a:rPr lang="fr-FR" sz="36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North</a:t>
            </a:r>
            <a:r>
              <a:rPr lang="fr-FR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-Western Tropical Atlantic </a:t>
            </a:r>
            <a:r>
              <a:rPr lang="fr-FR" sz="36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during</a:t>
            </a:r>
            <a:r>
              <a:rPr lang="fr-FR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Hurricane </a:t>
            </a:r>
            <a:r>
              <a:rPr lang="fr-FR" sz="36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season</a:t>
            </a:r>
            <a:endParaRPr lang="fr-FR" sz="3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857232"/>
            <a:ext cx="8273034" cy="554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 2" descr="Nmax_from_smossss_insitumodel_contour.png"/>
          <p:cNvPicPr>
            <a:picLocks noChangeAspect="1"/>
          </p:cNvPicPr>
          <p:nvPr/>
        </p:nvPicPr>
        <p:blipFill>
          <a:blip r:embed="rId3"/>
          <a:srcRect l="7502" r="6975" b="8001"/>
          <a:stretch>
            <a:fillRect/>
          </a:stretch>
        </p:blipFill>
        <p:spPr>
          <a:xfrm>
            <a:off x="4000496" y="928670"/>
            <a:ext cx="5045704" cy="4071942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214414" y="0"/>
            <a:ext cx="5929354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fr-FR" sz="2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Nmax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FR" sz="2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deduced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FR" sz="2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from</a:t>
            </a:r>
            <a:r>
              <a:rPr lang="fr-FR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SMOS over Igor</a:t>
            </a:r>
            <a:endParaRPr lang="fr-FR" sz="2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785918" y="1928802"/>
            <a:ext cx="4286280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1785918" y="3643314"/>
            <a:ext cx="478634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3714744" y="3500438"/>
            <a:ext cx="364333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86752"/>
            <a:ext cx="8444865" cy="617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4929190" y="4286256"/>
            <a:ext cx="40446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Plume:</a:t>
            </a:r>
          </a:p>
          <a:p>
            <a:endParaRPr lang="fr-FR" dirty="0" smtClean="0"/>
          </a:p>
          <a:p>
            <a:r>
              <a:rPr lang="fr-FR" dirty="0" smtClean="0"/>
              <a:t>=&gt;60% to 80% </a:t>
            </a:r>
            <a:r>
              <a:rPr lang="fr-FR" dirty="0" err="1" smtClean="0"/>
              <a:t>increase</a:t>
            </a:r>
            <a:r>
              <a:rPr lang="fr-FR" dirty="0" smtClean="0"/>
              <a:t> in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Potential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 for tropical cyclone</a:t>
            </a:r>
          </a:p>
          <a:p>
            <a:r>
              <a:rPr lang="fr-FR" dirty="0" smtClean="0"/>
              <a:t>intensification</a:t>
            </a:r>
            <a:endParaRPr lang="fr-FR" dirty="0"/>
          </a:p>
        </p:txBody>
      </p:sp>
      <p:pic>
        <p:nvPicPr>
          <p:cNvPr id="4" name="Image 3" descr="Nmax_from_smossss_insitumodel_pcolo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254" y="142853"/>
            <a:ext cx="4951661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71802" y="500042"/>
            <a:ext cx="2286016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600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Summary</a:t>
            </a:r>
            <a:endParaRPr lang="fr-FR" sz="3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3251" name="Rectangle 12"/>
          <p:cNvSpPr>
            <a:spLocks noChangeArrowheads="1"/>
          </p:cNvSpPr>
          <p:nvPr/>
        </p:nvSpPr>
        <p:spPr bwMode="auto">
          <a:xfrm>
            <a:off x="285720" y="1357298"/>
            <a:ext cx="8286750" cy="574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000" b="1" dirty="0">
                <a:latin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</a:rPr>
              <a:t>New </a:t>
            </a:r>
            <a:r>
              <a:rPr lang="fr-FR" sz="2000" dirty="0" err="1">
                <a:latin typeface="Times New Roman" pitchFamily="18" charset="0"/>
              </a:rPr>
              <a:t>Sea</a:t>
            </a:r>
            <a:r>
              <a:rPr lang="fr-FR" sz="2000" dirty="0">
                <a:latin typeface="Times New Roman" pitchFamily="18" charset="0"/>
              </a:rPr>
              <a:t> Surface </a:t>
            </a:r>
            <a:r>
              <a:rPr lang="fr-FR" sz="2000" dirty="0" err="1">
                <a:latin typeface="Times New Roman" pitchFamily="18" charset="0"/>
              </a:rPr>
              <a:t>Salinity</a:t>
            </a:r>
            <a:r>
              <a:rPr lang="fr-FR" sz="2000" dirty="0">
                <a:latin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</a:rPr>
              <a:t>products</a:t>
            </a:r>
            <a:r>
              <a:rPr lang="fr-FR" sz="2000" dirty="0">
                <a:latin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</a:rPr>
              <a:t>from</a:t>
            </a:r>
            <a:r>
              <a:rPr lang="fr-FR" sz="2000" dirty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Space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can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be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used</a:t>
            </a:r>
            <a:r>
              <a:rPr lang="fr-FR" sz="2000" dirty="0" smtClean="0">
                <a:latin typeface="Times New Roman" pitchFamily="18" charset="0"/>
              </a:rPr>
              <a:t> to </a:t>
            </a:r>
            <a:r>
              <a:rPr lang="fr-FR" sz="2000" dirty="0" err="1" smtClean="0">
                <a:latin typeface="Times New Roman" pitchFamily="18" charset="0"/>
              </a:rPr>
              <a:t>improve</a:t>
            </a:r>
            <a:endParaRPr lang="fr-FR" sz="2000" dirty="0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fr-FR" sz="2000" dirty="0" err="1" smtClean="0">
                <a:latin typeface="Times New Roman" pitchFamily="18" charset="0"/>
              </a:rPr>
              <a:t>our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understanding</a:t>
            </a:r>
            <a:r>
              <a:rPr lang="fr-FR" sz="2000" dirty="0" smtClean="0">
                <a:latin typeface="Times New Roman" pitchFamily="18" charset="0"/>
              </a:rPr>
              <a:t> of </a:t>
            </a:r>
            <a:r>
              <a:rPr lang="fr-FR" sz="2000" dirty="0" err="1" smtClean="0">
                <a:latin typeface="Times New Roman" pitchFamily="18" charset="0"/>
              </a:rPr>
              <a:t>processes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involved</a:t>
            </a:r>
            <a:r>
              <a:rPr lang="fr-FR" sz="2000" dirty="0" smtClean="0">
                <a:latin typeface="Times New Roman" pitchFamily="18" charset="0"/>
              </a:rPr>
              <a:t> in </a:t>
            </a:r>
            <a:r>
              <a:rPr lang="fr-FR" sz="2000" dirty="0" err="1" smtClean="0">
                <a:latin typeface="Times New Roman" pitchFamily="18" charset="0"/>
              </a:rPr>
              <a:t>oceanic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response</a:t>
            </a:r>
            <a:r>
              <a:rPr lang="fr-FR" sz="2000" dirty="0" smtClean="0">
                <a:latin typeface="Times New Roman" pitchFamily="18" charset="0"/>
              </a:rPr>
              <a:t> to TC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</a:rPr>
              <a:t>First Evidence of SSS changes in the </a:t>
            </a:r>
            <a:r>
              <a:rPr lang="fr-FR" sz="2000" dirty="0" err="1" smtClean="0">
                <a:latin typeface="Times New Roman" pitchFamily="18" charset="0"/>
              </a:rPr>
              <a:t>wake</a:t>
            </a:r>
            <a:r>
              <a:rPr lang="fr-FR" sz="2000" dirty="0" smtClean="0">
                <a:latin typeface="Times New Roman" pitchFamily="18" charset="0"/>
              </a:rPr>
              <a:t> of a TC </a:t>
            </a:r>
            <a:r>
              <a:rPr lang="fr-FR" sz="2000" dirty="0" err="1" smtClean="0">
                <a:latin typeface="Times New Roman" pitchFamily="18" charset="0"/>
              </a:rPr>
              <a:t>from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Spaceborne</a:t>
            </a:r>
            <a:r>
              <a:rPr lang="fr-FR" sz="2000" dirty="0" smtClean="0">
                <a:latin typeface="Times New Roman" pitchFamily="18" charset="0"/>
              </a:rPr>
              <a:t> data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fr-FR" sz="2000" dirty="0" smtClean="0">
                <a:latin typeface="Times New Roman" pitchFamily="18" charset="0"/>
              </a:rPr>
              <a:t>In </a:t>
            </a:r>
            <a:r>
              <a:rPr lang="fr-FR" sz="2000" dirty="0" err="1" smtClean="0">
                <a:latin typeface="Times New Roman" pitchFamily="18" charset="0"/>
              </a:rPr>
              <a:t>combination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</a:rPr>
              <a:t> SST=&gt; </a:t>
            </a:r>
            <a:r>
              <a:rPr lang="fr-FR" sz="2000" dirty="0" err="1" smtClean="0">
                <a:latin typeface="Times New Roman" pitchFamily="18" charset="0"/>
              </a:rPr>
              <a:t>density</a:t>
            </a:r>
            <a:r>
              <a:rPr lang="fr-FR" sz="2000" dirty="0" smtClean="0">
                <a:latin typeface="Times New Roman" pitchFamily="18" charset="0"/>
              </a:rPr>
              <a:t> change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fr-FR" sz="2000" dirty="0" smtClean="0">
                <a:latin typeface="Times New Roman" pitchFamily="18" charset="0"/>
              </a:rPr>
              <a:t>In </a:t>
            </a:r>
            <a:r>
              <a:rPr lang="fr-FR" sz="2000" dirty="0" err="1" smtClean="0">
                <a:latin typeface="Times New Roman" pitchFamily="18" charset="0"/>
              </a:rPr>
              <a:t>combination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altimetry</a:t>
            </a:r>
            <a:r>
              <a:rPr lang="fr-FR" sz="2000" dirty="0" smtClean="0">
                <a:latin typeface="Times New Roman" pitchFamily="18" charset="0"/>
              </a:rPr>
              <a:t> (respective signatures of </a:t>
            </a:r>
            <a:r>
              <a:rPr lang="fr-FR" sz="2000" dirty="0" err="1" smtClean="0">
                <a:latin typeface="Times New Roman" pitchFamily="18" charset="0"/>
              </a:rPr>
              <a:t>barotropic</a:t>
            </a:r>
            <a:r>
              <a:rPr lang="fr-FR" sz="2000" dirty="0" smtClean="0">
                <a:latin typeface="Times New Roman" pitchFamily="18" charset="0"/>
              </a:rPr>
              <a:t> &amp; </a:t>
            </a:r>
            <a:r>
              <a:rPr lang="fr-FR" sz="2000" dirty="0" err="1" smtClean="0">
                <a:latin typeface="Times New Roman" pitchFamily="18" charset="0"/>
              </a:rPr>
              <a:t>barocilinc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effects</a:t>
            </a:r>
            <a:r>
              <a:rPr lang="fr-FR" sz="2000" dirty="0" smtClean="0">
                <a:latin typeface="Times New Roman" pitchFamily="18" charset="0"/>
              </a:rPr>
              <a:t>)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</a:rPr>
              <a:t>Salt-</a:t>
            </a:r>
            <a:r>
              <a:rPr lang="fr-FR" sz="2000" dirty="0" err="1" smtClean="0">
                <a:latin typeface="Times New Roman" pitchFamily="18" charset="0"/>
              </a:rPr>
              <a:t>driven</a:t>
            </a:r>
            <a:r>
              <a:rPr lang="fr-FR" sz="2000" dirty="0" smtClean="0">
                <a:latin typeface="Times New Roman" pitchFamily="18" charset="0"/>
              </a:rPr>
              <a:t> stratification in Amazon plume </a:t>
            </a:r>
            <a:r>
              <a:rPr lang="fr-FR" sz="2000" dirty="0" err="1" smtClean="0">
                <a:latin typeface="Times New Roman" pitchFamily="18" charset="0"/>
              </a:rPr>
              <a:t>reduces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cooling</a:t>
            </a:r>
            <a:r>
              <a:rPr lang="fr-FR" sz="2000" dirty="0" smtClean="0">
                <a:latin typeface="Times New Roman" pitchFamily="18" charset="0"/>
              </a:rPr>
              <a:t> by the </a:t>
            </a:r>
            <a:r>
              <a:rPr lang="fr-FR" sz="2000" dirty="0" err="1" smtClean="0">
                <a:latin typeface="Times New Roman" pitchFamily="18" charset="0"/>
              </a:rPr>
              <a:t>wind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induced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mixing</a:t>
            </a:r>
            <a:r>
              <a:rPr lang="fr-FR" sz="2000" dirty="0" smtClean="0">
                <a:latin typeface="Times New Roman" pitchFamily="18" charset="0"/>
              </a:rPr>
              <a:t>=&gt; </a:t>
            </a:r>
            <a:r>
              <a:rPr lang="fr-FR" sz="2000" dirty="0" err="1" smtClean="0">
                <a:latin typeface="Times New Roman" pitchFamily="18" charset="0"/>
              </a:rPr>
              <a:t>potential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mechanism</a:t>
            </a:r>
            <a:r>
              <a:rPr lang="fr-FR" sz="2000" dirty="0" smtClean="0">
                <a:latin typeface="Times New Roman" pitchFamily="18" charset="0"/>
              </a:rPr>
              <a:t> for </a:t>
            </a:r>
            <a:r>
              <a:rPr lang="fr-FR" sz="2000" dirty="0" smtClean="0">
                <a:latin typeface="Times New Roman" pitchFamily="18" charset="0"/>
              </a:rPr>
              <a:t>TC intensification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</a:rPr>
              <a:t>SMOS &amp; </a:t>
            </a:r>
            <a:r>
              <a:rPr lang="fr-FR" sz="2000" dirty="0" err="1" smtClean="0">
                <a:latin typeface="Times New Roman" pitchFamily="18" charset="0"/>
              </a:rPr>
              <a:t>Aquarius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</a:rPr>
              <a:t>SSS </a:t>
            </a:r>
            <a:r>
              <a:rPr lang="fr-FR" sz="2000" dirty="0" err="1" smtClean="0">
                <a:latin typeface="Times New Roman" pitchFamily="18" charset="0"/>
              </a:rPr>
              <a:t>products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can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be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used</a:t>
            </a:r>
            <a:r>
              <a:rPr lang="fr-FR" sz="2000" dirty="0" smtClean="0">
                <a:latin typeface="Times New Roman" pitchFamily="18" charset="0"/>
              </a:rPr>
              <a:t> to </a:t>
            </a:r>
            <a:r>
              <a:rPr lang="fr-FR" sz="2000" dirty="0" err="1" smtClean="0">
                <a:latin typeface="Times New Roman" pitchFamily="18" charset="0"/>
              </a:rPr>
              <a:t>characterize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</a:rPr>
              <a:t>the </a:t>
            </a:r>
            <a:r>
              <a:rPr lang="fr-FR" sz="2000" dirty="0" err="1" smtClean="0">
                <a:latin typeface="Times New Roman" pitchFamily="18" charset="0"/>
              </a:rPr>
              <a:t>strength</a:t>
            </a:r>
            <a:r>
              <a:rPr lang="fr-FR" sz="2000" dirty="0" smtClean="0">
                <a:latin typeface="Times New Roman" pitchFamily="18" charset="0"/>
              </a:rPr>
              <a:t> of the stratification </a:t>
            </a:r>
            <a:r>
              <a:rPr lang="fr-FR" sz="2000" dirty="0" err="1" smtClean="0">
                <a:latin typeface="Times New Roman" pitchFamily="18" charset="0"/>
              </a:rPr>
              <a:t>within</a:t>
            </a:r>
            <a:r>
              <a:rPr lang="fr-FR" sz="2000" dirty="0" smtClean="0">
                <a:latin typeface="Times New Roman" pitchFamily="18" charset="0"/>
              </a:rPr>
              <a:t> the plume &amp; help </a:t>
            </a:r>
            <a:r>
              <a:rPr lang="fr-FR" sz="2000" dirty="0" err="1" smtClean="0">
                <a:latin typeface="Times New Roman" pitchFamily="18" charset="0"/>
              </a:rPr>
              <a:t>improve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ocean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heat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potential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estimates</a:t>
            </a:r>
            <a:r>
              <a:rPr lang="fr-FR" sz="2000" dirty="0" smtClean="0">
                <a:latin typeface="Times New Roman" pitchFamily="18" charset="0"/>
              </a:rPr>
              <a:t> in </a:t>
            </a:r>
            <a:r>
              <a:rPr lang="fr-FR" sz="2000" dirty="0" err="1" smtClean="0">
                <a:latin typeface="Times New Roman" pitchFamily="18" charset="0"/>
              </a:rPr>
              <a:t>Barrier</a:t>
            </a:r>
            <a:r>
              <a:rPr lang="fr-FR" sz="2000" dirty="0" smtClean="0">
                <a:latin typeface="Times New Roman" pitchFamily="18" charset="0"/>
              </a:rPr>
              <a:t> Layer </a:t>
            </a:r>
            <a:r>
              <a:rPr lang="fr-FR" sz="2000" dirty="0" smtClean="0">
                <a:latin typeface="Times New Roman" pitchFamily="18" charset="0"/>
              </a:rPr>
              <a:t>areas </a:t>
            </a:r>
            <a:r>
              <a:rPr lang="fr-FR" sz="2000" dirty="0" smtClean="0">
                <a:latin typeface="Times New Roman" pitchFamily="18" charset="0"/>
              </a:rPr>
              <a:t>(NWTA, Pacific East &amp; West </a:t>
            </a:r>
            <a:r>
              <a:rPr lang="fr-FR" sz="2000" dirty="0" err="1" smtClean="0">
                <a:latin typeface="Times New Roman" pitchFamily="18" charset="0"/>
              </a:rPr>
              <a:t>freshpools</a:t>
            </a:r>
            <a:r>
              <a:rPr lang="fr-FR" sz="2000" dirty="0" smtClean="0">
                <a:latin typeface="Times New Roman" pitchFamily="18" charset="0"/>
              </a:rPr>
              <a:t>, </a:t>
            </a:r>
            <a:r>
              <a:rPr lang="fr-FR" sz="2000" dirty="0" err="1" smtClean="0">
                <a:latin typeface="Times New Roman" pitchFamily="18" charset="0"/>
              </a:rPr>
              <a:t>bay</a:t>
            </a:r>
            <a:r>
              <a:rPr lang="fr-FR" sz="2000" dirty="0" smtClean="0">
                <a:latin typeface="Times New Roman" pitchFamily="18" charset="0"/>
              </a:rPr>
              <a:t> of </a:t>
            </a:r>
            <a:r>
              <a:rPr lang="fr-FR" sz="2000" dirty="0" err="1" smtClean="0">
                <a:latin typeface="Times New Roman" pitchFamily="18" charset="0"/>
              </a:rPr>
              <a:t>bengal</a:t>
            </a:r>
            <a:r>
              <a:rPr lang="fr-FR" sz="2000" dirty="0" smtClean="0">
                <a:latin typeface="Times New Roman" pitchFamily="18" charset="0"/>
              </a:rPr>
              <a:t>)</a:t>
            </a:r>
            <a:endParaRPr lang="fr-FR" sz="2000" dirty="0" smtClean="0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fr-FR" sz="2000" dirty="0" smtClean="0">
                <a:latin typeface="Times New Roman" pitchFamily="18" charset="0"/>
              </a:rPr>
              <a:t>=&gt; </a:t>
            </a:r>
            <a:r>
              <a:rPr lang="fr-FR" sz="2000" dirty="0" err="1" smtClean="0">
                <a:latin typeface="Times New Roman" pitchFamily="18" charset="0"/>
              </a:rPr>
              <a:t>improve</a:t>
            </a:r>
            <a:r>
              <a:rPr lang="fr-FR" sz="2000" dirty="0" smtClean="0">
                <a:latin typeface="Times New Roman" pitchFamily="18" charset="0"/>
              </a:rPr>
              <a:t> TC intensification </a:t>
            </a:r>
            <a:r>
              <a:rPr lang="fr-FR" sz="2000" dirty="0" err="1" smtClean="0">
                <a:latin typeface="Times New Roman" pitchFamily="18" charset="0"/>
              </a:rPr>
              <a:t>forecasts</a:t>
            </a:r>
            <a:endParaRPr lang="fr-FR" sz="2000" dirty="0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fr-FR" sz="2000" b="1" dirty="0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fr-FR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/>
          </p:cNvSpPr>
          <p:nvPr/>
        </p:nvSpPr>
        <p:spPr bwMode="auto">
          <a:xfrm>
            <a:off x="357188" y="142875"/>
            <a:ext cx="8429625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Amazon and Orinoco River Plumes and NBC Rings: Bystanders or Participants in</a:t>
            </a:r>
          </a:p>
          <a:p>
            <a:r>
              <a:rPr lang="fr-FR" b="1" dirty="0"/>
              <a:t>Hurricane Events?</a:t>
            </a:r>
          </a:p>
          <a:p>
            <a:endParaRPr lang="fr-FR" b="1" dirty="0"/>
          </a:p>
          <a:p>
            <a:r>
              <a:rPr lang="fr-FR" sz="1600" i="1" dirty="0" smtClean="0"/>
              <a:t>A. FFIELD, J </a:t>
            </a:r>
            <a:r>
              <a:rPr lang="fr-FR" sz="1600" i="1" dirty="0"/>
              <a:t>CLIM 2007</a:t>
            </a: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643063"/>
            <a:ext cx="3640137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643050"/>
            <a:ext cx="4614885" cy="307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429125"/>
            <a:ext cx="33528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4214810" y="4000504"/>
            <a:ext cx="2428892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714876" y="5214950"/>
            <a:ext cx="4473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lang="fr-FR" dirty="0" smtClean="0"/>
              <a:t>Warm </a:t>
            </a:r>
            <a:r>
              <a:rPr lang="fr-FR" dirty="0" err="1" smtClean="0"/>
              <a:t>anomaly</a:t>
            </a:r>
            <a:r>
              <a:rPr lang="fr-FR" dirty="0" smtClean="0"/>
              <a:t>, </a:t>
            </a:r>
          </a:p>
          <a:p>
            <a:pPr>
              <a:buFont typeface="Symbol" pitchFamily="18" charset="2"/>
              <a:buChar char="Þ"/>
            </a:pPr>
            <a:r>
              <a:rPr lang="fr-FR" dirty="0" smtClean="0"/>
              <a:t>NBC rings &amp; </a:t>
            </a:r>
          </a:p>
          <a:p>
            <a:pPr>
              <a:buFont typeface="Symbol" pitchFamily="18" charset="2"/>
              <a:buChar char="Þ"/>
            </a:pPr>
            <a:r>
              <a:rPr lang="fr-FR" dirty="0" err="1" smtClean="0"/>
              <a:t>Freshwater</a:t>
            </a:r>
            <a:r>
              <a:rPr lang="fr-FR" dirty="0" smtClean="0"/>
              <a:t> plume </a:t>
            </a:r>
            <a:r>
              <a:rPr lang="fr-FR" dirty="0" err="1" smtClean="0"/>
              <a:t>Barrier</a:t>
            </a:r>
            <a:r>
              <a:rPr lang="fr-FR" dirty="0" smtClean="0"/>
              <a:t>-layer </a:t>
            </a:r>
            <a:r>
              <a:rPr lang="fr-FR" dirty="0" err="1" smtClean="0"/>
              <a:t>effects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fr-FR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</a:p>
          <a:p>
            <a:pPr algn="ctr" fontAlgn="auto">
              <a:spcAft>
                <a:spcPts val="0"/>
              </a:spcAft>
              <a:defRPr/>
            </a:pPr>
            <a:endParaRPr lang="fr-FR" sz="3600" b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fr-FR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Multi-</a:t>
            </a:r>
            <a:r>
              <a:rPr lang="fr-FR" sz="5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sensor</a:t>
            </a:r>
            <a:r>
              <a:rPr lang="fr-FR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FR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Observations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FR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In the </a:t>
            </a:r>
            <a:r>
              <a:rPr lang="fr-FR" sz="5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wake</a:t>
            </a:r>
            <a:r>
              <a:rPr lang="fr-FR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of Hurricane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FR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Igor </a:t>
            </a:r>
            <a:endParaRPr lang="fr-FR" sz="5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1"/>
          <p:cNvGrpSpPr>
            <a:grpSpLocks/>
          </p:cNvGrpSpPr>
          <p:nvPr/>
        </p:nvGrpSpPr>
        <p:grpSpPr bwMode="auto">
          <a:xfrm>
            <a:off x="2071688" y="1357298"/>
            <a:ext cx="4929204" cy="4929222"/>
            <a:chOff x="2071670" y="2000240"/>
            <a:chExt cx="4500575" cy="4500575"/>
          </a:xfrm>
        </p:grpSpPr>
        <p:pic>
          <p:nvPicPr>
            <p:cNvPr id="12292" name="Picture 4" descr="http://upload.wikimedia.org/wikipedia/commons/5/56/Igor_2010_track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71670" y="2000240"/>
              <a:ext cx="4500575" cy="450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3" name="ZoneTexte 3"/>
            <p:cNvSpPr txBox="1">
              <a:spLocks noChangeArrowheads="1"/>
            </p:cNvSpPr>
            <p:nvPr/>
          </p:nvSpPr>
          <p:spPr bwMode="auto">
            <a:xfrm>
              <a:off x="3286125" y="5000625"/>
              <a:ext cx="8509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FF0000"/>
                  </a:solidFill>
                  <a:latin typeface="Calibri" pitchFamily="34" charset="0"/>
                </a:rPr>
                <a:t>Cat 4-5</a:t>
              </a:r>
            </a:p>
          </p:txBody>
        </p:sp>
        <p:cxnSp>
          <p:nvCxnSpPr>
            <p:cNvPr id="6" name="Connecteur droit avec flèche 5"/>
            <p:cNvCxnSpPr>
              <a:stCxn id="12293" idx="2"/>
            </p:cNvCxnSpPr>
            <p:nvPr/>
          </p:nvCxnSpPr>
          <p:spPr>
            <a:xfrm rot="5400000">
              <a:off x="3576623" y="5437188"/>
              <a:ext cx="201614" cy="6826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95" name="ZoneTexte 3"/>
            <p:cNvSpPr txBox="1">
              <a:spLocks noChangeArrowheads="1"/>
            </p:cNvSpPr>
            <p:nvPr/>
          </p:nvSpPr>
          <p:spPr bwMode="auto">
            <a:xfrm>
              <a:off x="5286380" y="5572140"/>
              <a:ext cx="7425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bg1"/>
                  </a:solidFill>
                  <a:latin typeface="Calibri" pitchFamily="34" charset="0"/>
                </a:rPr>
                <a:t>09/11</a:t>
              </a:r>
            </a:p>
          </p:txBody>
        </p:sp>
        <p:sp>
          <p:nvSpPr>
            <p:cNvPr id="12296" name="ZoneTexte 3"/>
            <p:cNvSpPr txBox="1">
              <a:spLocks noChangeArrowheads="1"/>
            </p:cNvSpPr>
            <p:nvPr/>
          </p:nvSpPr>
          <p:spPr bwMode="auto">
            <a:xfrm>
              <a:off x="4357686" y="5429264"/>
              <a:ext cx="7425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bg1"/>
                  </a:solidFill>
                  <a:latin typeface="Calibri" pitchFamily="34" charset="0"/>
                </a:rPr>
                <a:t>09/13</a:t>
              </a:r>
            </a:p>
          </p:txBody>
        </p:sp>
        <p:sp>
          <p:nvSpPr>
            <p:cNvPr id="12297" name="ZoneTexte 3"/>
            <p:cNvSpPr txBox="1">
              <a:spLocks noChangeArrowheads="1"/>
            </p:cNvSpPr>
            <p:nvPr/>
          </p:nvSpPr>
          <p:spPr bwMode="auto">
            <a:xfrm>
              <a:off x="3214678" y="5715016"/>
              <a:ext cx="7425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bg1"/>
                  </a:solidFill>
                  <a:latin typeface="Calibri" pitchFamily="34" charset="0"/>
                </a:rPr>
                <a:t>09/15</a:t>
              </a:r>
            </a:p>
          </p:txBody>
        </p:sp>
        <p:sp>
          <p:nvSpPr>
            <p:cNvPr id="12298" name="ZoneTexte 3"/>
            <p:cNvSpPr txBox="1">
              <a:spLocks noChangeArrowheads="1"/>
            </p:cNvSpPr>
            <p:nvPr/>
          </p:nvSpPr>
          <p:spPr bwMode="auto">
            <a:xfrm>
              <a:off x="2500298" y="5286388"/>
              <a:ext cx="7425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bg1"/>
                  </a:solidFill>
                  <a:latin typeface="Calibri" pitchFamily="34" charset="0"/>
                </a:rPr>
                <a:t>09/17</a:t>
              </a:r>
            </a:p>
          </p:txBody>
        </p:sp>
        <p:sp>
          <p:nvSpPr>
            <p:cNvPr id="12299" name="ZoneTexte 3"/>
            <p:cNvSpPr txBox="1">
              <a:spLocks noChangeArrowheads="1"/>
            </p:cNvSpPr>
            <p:nvPr/>
          </p:nvSpPr>
          <p:spPr bwMode="auto">
            <a:xfrm>
              <a:off x="2571736" y="4643446"/>
              <a:ext cx="7425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bg1"/>
                  </a:solidFill>
                  <a:latin typeface="Calibri" pitchFamily="34" charset="0"/>
                </a:rPr>
                <a:t>09/19</a:t>
              </a:r>
            </a:p>
          </p:txBody>
        </p:sp>
      </p:grpSp>
      <p:sp>
        <p:nvSpPr>
          <p:cNvPr id="12" name="Titre 1"/>
          <p:cNvSpPr txBox="1">
            <a:spLocks/>
          </p:cNvSpPr>
          <p:nvPr/>
        </p:nvSpPr>
        <p:spPr>
          <a:xfrm>
            <a:off x="500034" y="285728"/>
            <a:ext cx="8286808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Igor </a:t>
            </a:r>
            <a:r>
              <a:rPr lang="fr-FR" sz="36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Category</a:t>
            </a:r>
            <a:r>
              <a:rPr lang="fr-FR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4 Hurricane-</a:t>
            </a:r>
            <a:r>
              <a:rPr lang="fr-FR" sz="36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September</a:t>
            </a:r>
            <a:r>
              <a:rPr lang="fr-FR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2010</a:t>
            </a:r>
            <a:endParaRPr lang="fr-FR" sz="3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 r="2144" b="42914"/>
          <a:stretch>
            <a:fillRect/>
          </a:stretch>
        </p:blipFill>
        <p:spPr bwMode="auto">
          <a:xfrm>
            <a:off x="214282" y="1571612"/>
            <a:ext cx="821537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86074" r="2257" b="404"/>
          <a:stretch>
            <a:fillRect/>
          </a:stretch>
        </p:blipFill>
        <p:spPr bwMode="auto">
          <a:xfrm>
            <a:off x="285720" y="5634054"/>
            <a:ext cx="8205846" cy="79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643174" y="285728"/>
            <a:ext cx="4500594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fr-FR" sz="36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Pre</a:t>
            </a:r>
            <a:r>
              <a:rPr lang="fr-FR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fr-FR" sz="36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storm</a:t>
            </a:r>
            <a:r>
              <a:rPr lang="fr-FR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conditions</a:t>
            </a:r>
            <a:endParaRPr lang="fr-FR" sz="3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00562" y="1214422"/>
            <a:ext cx="431823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Tropical Cyclone Heat Potential (TCHP) </a:t>
            </a:r>
          </a:p>
          <a:p>
            <a:r>
              <a:rPr lang="en-US" dirty="0" smtClean="0"/>
              <a:t>derived by AOML 10 Sep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7786710" y="2428868"/>
            <a:ext cx="1064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[kJ cm</a:t>
            </a:r>
            <a:r>
              <a:rPr lang="en-US" baseline="30000" dirty="0" smtClean="0"/>
              <a:t>2</a:t>
            </a:r>
            <a:r>
              <a:rPr lang="en-US" dirty="0" smtClean="0"/>
              <a:t>]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357554" y="1559470"/>
            <a:ext cx="1143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002407" y="1500174"/>
            <a:ext cx="27837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TMI-AMSRE SST 10 Sep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000100" y="5214950"/>
            <a:ext cx="739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Amazon Plume </a:t>
            </a:r>
            <a:r>
              <a:rPr lang="fr-FR" dirty="0" err="1" smtClean="0"/>
              <a:t>extent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SMOS data 1 </a:t>
            </a:r>
            <a:r>
              <a:rPr lang="fr-FR" dirty="0" err="1" smtClean="0"/>
              <a:t>week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Igor (SSS=35.5)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 rot="5400000" flipH="1" flipV="1">
            <a:off x="1178695" y="4250537"/>
            <a:ext cx="171451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286248" y="1071546"/>
            <a:ext cx="4643470" cy="3929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gor_translation_speed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1357298"/>
            <a:ext cx="5760720" cy="4319270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142976" y="285728"/>
            <a:ext cx="707236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fr-FR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Storm </a:t>
            </a:r>
            <a:r>
              <a:rPr lang="fr-FR" sz="36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Forward</a:t>
            </a:r>
            <a:r>
              <a:rPr lang="fr-FR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Translation Speed</a:t>
            </a:r>
            <a:endParaRPr lang="fr-FR" sz="3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85786" y="6000768"/>
            <a:ext cx="8000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Igor </a:t>
            </a:r>
            <a:r>
              <a:rPr lang="fr-FR" dirty="0" err="1" smtClean="0"/>
              <a:t>slowed</a:t>
            </a:r>
            <a:r>
              <a:rPr lang="fr-FR" dirty="0" smtClean="0"/>
              <a:t> down as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travelled</a:t>
            </a:r>
            <a:r>
              <a:rPr lang="fr-FR" dirty="0" smtClean="0"/>
              <a:t> </a:t>
            </a:r>
            <a:r>
              <a:rPr lang="fr-FR" dirty="0" err="1" smtClean="0"/>
              <a:t>across</a:t>
            </a:r>
            <a:r>
              <a:rPr lang="fr-FR" dirty="0" smtClean="0"/>
              <a:t> the Amazon River Plume: </a:t>
            </a:r>
            <a:r>
              <a:rPr lang="fr-FR" dirty="0" err="1" smtClean="0"/>
              <a:t>Vt</a:t>
            </a:r>
            <a:r>
              <a:rPr lang="fr-FR" dirty="0" smtClean="0"/>
              <a:t>=3-5 m/s</a:t>
            </a:r>
          </a:p>
          <a:p>
            <a:r>
              <a:rPr lang="fr-FR" dirty="0" smtClean="0"/>
              <a:t>=&gt; </a:t>
            </a:r>
            <a:r>
              <a:rPr lang="fr-FR" dirty="0" err="1" smtClean="0"/>
              <a:t>Ocean</a:t>
            </a:r>
            <a:r>
              <a:rPr lang="fr-FR" dirty="0" smtClean="0"/>
              <a:t>-</a:t>
            </a:r>
            <a:r>
              <a:rPr lang="fr-FR" dirty="0" err="1" smtClean="0"/>
              <a:t>atmosphere</a:t>
            </a:r>
            <a:r>
              <a:rPr lang="fr-FR" dirty="0" smtClean="0"/>
              <a:t> interactions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potentially</a:t>
            </a:r>
            <a:r>
              <a:rPr lang="fr-FR" dirty="0" smtClean="0"/>
              <a:t> </a:t>
            </a:r>
            <a:r>
              <a:rPr lang="fr-FR" dirty="0" err="1" smtClean="0"/>
              <a:t>maximized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rot="5400000" flipH="1" flipV="1">
            <a:off x="1678761" y="4250537"/>
            <a:ext cx="2857520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xWindmap.png"/>
          <p:cNvPicPr/>
          <p:nvPr/>
        </p:nvPicPr>
        <p:blipFill>
          <a:blip r:embed="rId2"/>
          <a:srcRect t="3304" r="1488" b="6388"/>
          <a:stretch>
            <a:fillRect/>
          </a:stretch>
        </p:blipFill>
        <p:spPr>
          <a:xfrm>
            <a:off x="142844" y="1357298"/>
            <a:ext cx="4000528" cy="2714644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2500298" y="428604"/>
            <a:ext cx="42148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fr-FR" sz="36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Atmospheric</a:t>
            </a:r>
            <a:r>
              <a:rPr lang="fr-FR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forcing</a:t>
            </a:r>
            <a:endParaRPr lang="fr-FR" sz="3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14414" y="1214422"/>
            <a:ext cx="19415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Max Wind Speed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5786" y="4500570"/>
            <a:ext cx="30444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GFDL model data</a:t>
            </a:r>
          </a:p>
          <a:p>
            <a:r>
              <a:rPr lang="fr-FR" dirty="0" smtClean="0"/>
              <a:t>=&gt;good agreement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obs</a:t>
            </a:r>
            <a:endParaRPr lang="fr-FR" dirty="0" smtClean="0"/>
          </a:p>
          <a:p>
            <a:r>
              <a:rPr lang="fr-FR" dirty="0" err="1" smtClean="0"/>
              <a:t>during</a:t>
            </a:r>
            <a:r>
              <a:rPr lang="fr-FR" dirty="0" smtClean="0"/>
              <a:t> Igor </a:t>
            </a:r>
          </a:p>
          <a:p>
            <a:r>
              <a:rPr lang="fr-FR" dirty="0" smtClean="0"/>
              <a:t>(</a:t>
            </a:r>
            <a:r>
              <a:rPr lang="fr-FR" dirty="0" err="1" smtClean="0"/>
              <a:t>Reul</a:t>
            </a:r>
            <a:r>
              <a:rPr lang="fr-FR" dirty="0" smtClean="0"/>
              <a:t> et al, JGR 2012) </a:t>
            </a:r>
            <a:endParaRPr lang="fr-FR" dirty="0"/>
          </a:p>
        </p:txBody>
      </p:sp>
      <p:grpSp>
        <p:nvGrpSpPr>
          <p:cNvPr id="15" name="Groupe 14"/>
          <p:cNvGrpSpPr/>
          <p:nvPr/>
        </p:nvGrpSpPr>
        <p:grpSpPr>
          <a:xfrm>
            <a:off x="4214810" y="1214422"/>
            <a:ext cx="4929190" cy="4575421"/>
            <a:chOff x="4214810" y="1214422"/>
            <a:chExt cx="4929190" cy="4575421"/>
          </a:xfrm>
        </p:grpSpPr>
        <p:pic>
          <p:nvPicPr>
            <p:cNvPr id="7577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14876" y="4357694"/>
              <a:ext cx="4105271" cy="785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4" name="Groupe 13"/>
            <p:cNvGrpSpPr/>
            <p:nvPr/>
          </p:nvGrpSpPr>
          <p:grpSpPr>
            <a:xfrm>
              <a:off x="4214810" y="1214422"/>
              <a:ext cx="4695887" cy="3001171"/>
              <a:chOff x="4214810" y="1214422"/>
              <a:chExt cx="4695887" cy="3001171"/>
            </a:xfrm>
          </p:grpSpPr>
          <p:pic>
            <p:nvPicPr>
              <p:cNvPr id="3" name="Image 2" descr="WindPowerIndex.png"/>
              <p:cNvPicPr/>
              <p:nvPr/>
            </p:nvPicPr>
            <p:blipFill>
              <a:blip r:embed="rId4"/>
              <a:srcRect t="9251" r="2810" b="11894"/>
              <a:stretch>
                <a:fillRect/>
              </a:stretch>
            </p:blipFill>
            <p:spPr>
              <a:xfrm>
                <a:off x="4214810" y="1357298"/>
                <a:ext cx="4695887" cy="2858295"/>
              </a:xfrm>
              <a:prstGeom prst="rect">
                <a:avLst/>
              </a:prstGeom>
            </p:spPr>
          </p:pic>
          <p:sp>
            <p:nvSpPr>
              <p:cNvPr id="6" name="ZoneTexte 5"/>
              <p:cNvSpPr txBox="1"/>
              <p:nvPr/>
            </p:nvSpPr>
            <p:spPr>
              <a:xfrm>
                <a:off x="5143504" y="1214422"/>
                <a:ext cx="205697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Wind Power Index</a:t>
                </a:r>
                <a:endParaRPr lang="fr-FR" dirty="0"/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6072198" y="2000240"/>
                <a:ext cx="1967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Radius </a:t>
                </a:r>
                <a:r>
                  <a:rPr lang="fr-FR" dirty="0" err="1" smtClean="0"/>
                  <a:t>at</a:t>
                </a:r>
                <a:r>
                  <a:rPr lang="fr-FR" dirty="0" smtClean="0"/>
                  <a:t> 34 </a:t>
                </a:r>
                <a:r>
                  <a:rPr lang="fr-FR" dirty="0" err="1" smtClean="0"/>
                  <a:t>knts</a:t>
                </a:r>
                <a:endParaRPr lang="fr-FR" dirty="0"/>
              </a:p>
            </p:txBody>
          </p:sp>
          <p:cxnSp>
            <p:nvCxnSpPr>
              <p:cNvPr id="11" name="Connecteur droit avec flèche 10"/>
              <p:cNvCxnSpPr/>
              <p:nvPr/>
            </p:nvCxnSpPr>
            <p:spPr>
              <a:xfrm rot="5400000">
                <a:off x="6215074" y="2500306"/>
                <a:ext cx="500066" cy="35719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ZoneTexte 11"/>
            <p:cNvSpPr txBox="1"/>
            <p:nvPr/>
          </p:nvSpPr>
          <p:spPr>
            <a:xfrm>
              <a:off x="4904698" y="5143512"/>
              <a:ext cx="42393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Proxy for </a:t>
              </a:r>
              <a:r>
                <a:rPr lang="fr-FR" dirty="0" err="1" smtClean="0"/>
                <a:t>wind</a:t>
              </a:r>
              <a:r>
                <a:rPr lang="fr-FR" dirty="0" smtClean="0"/>
                <a:t> </a:t>
              </a:r>
              <a:r>
                <a:rPr lang="fr-FR" dirty="0" err="1" smtClean="0"/>
                <a:t>energy</a:t>
              </a:r>
              <a:r>
                <a:rPr lang="fr-FR" dirty="0" smtClean="0"/>
                <a:t> input</a:t>
              </a:r>
            </a:p>
            <a:p>
              <a:r>
                <a:rPr lang="fr-FR" dirty="0" smtClean="0"/>
                <a:t>to the </a:t>
              </a:r>
              <a:r>
                <a:rPr lang="fr-FR" dirty="0" err="1" smtClean="0"/>
                <a:t>ocean</a:t>
              </a:r>
              <a:r>
                <a:rPr lang="fr-FR" dirty="0" smtClean="0"/>
                <a:t> (Vincent et al, JGR 2012)</a:t>
              </a:r>
              <a:endParaRPr lang="fr-FR" dirty="0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1214414" y="6143644"/>
            <a:ext cx="66352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=&gt;</a:t>
            </a:r>
            <a:r>
              <a:rPr lang="fr-FR" dirty="0" err="1" smtClean="0"/>
              <a:t>Strongest</a:t>
            </a:r>
            <a:r>
              <a:rPr lang="fr-FR" dirty="0" smtClean="0"/>
              <a:t> </a:t>
            </a:r>
            <a:r>
              <a:rPr lang="fr-FR" dirty="0" err="1" smtClean="0"/>
              <a:t>atmospheric</a:t>
            </a:r>
            <a:r>
              <a:rPr lang="fr-FR" dirty="0" smtClean="0"/>
              <a:t> forcing over the Amazon River Plume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Personnalisé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2060"/>
      </a:hlink>
      <a:folHlink>
        <a:srgbClr val="00206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nalisé 1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02060"/>
    </a:hlink>
    <a:folHlink>
      <a:srgbClr val="002060"/>
    </a:folHlink>
  </a:clrScheme>
</a:themeOverride>
</file>

<file path=ppt/theme/themeOverride2.xml><?xml version="1.0" encoding="utf-8"?>
<a:themeOverride xmlns:a="http://schemas.openxmlformats.org/drawingml/2006/main">
  <a:clrScheme name="Personnalisé 1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02060"/>
    </a:hlink>
    <a:folHlink>
      <a:srgbClr val="00206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14875</TotalTime>
  <Words>909</Words>
  <Application>Microsoft Office PowerPoint</Application>
  <PresentationFormat>Affichage à l'écran (4:3)</PresentationFormat>
  <Paragraphs>149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Débit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nreul</dc:creator>
  <cp:lastModifiedBy>nreul</cp:lastModifiedBy>
  <cp:revision>1051</cp:revision>
  <dcterms:created xsi:type="dcterms:W3CDTF">2010-10-06T10:24:07Z</dcterms:created>
  <dcterms:modified xsi:type="dcterms:W3CDTF">2012-05-07T22:07:20Z</dcterms:modified>
</cp:coreProperties>
</file>