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tiff" ContentType="image/tif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1"/>
  </p:notesMasterIdLst>
  <p:sldIdLst>
    <p:sldId id="301" r:id="rId2"/>
    <p:sldId id="320" r:id="rId3"/>
    <p:sldId id="319" r:id="rId4"/>
    <p:sldId id="318" r:id="rId5"/>
    <p:sldId id="300" r:id="rId6"/>
    <p:sldId id="302" r:id="rId7"/>
    <p:sldId id="303" r:id="rId8"/>
    <p:sldId id="306" r:id="rId9"/>
    <p:sldId id="307" r:id="rId10"/>
    <p:sldId id="305" r:id="rId11"/>
    <p:sldId id="308" r:id="rId12"/>
    <p:sldId id="309" r:id="rId13"/>
    <p:sldId id="312" r:id="rId14"/>
    <p:sldId id="310" r:id="rId15"/>
    <p:sldId id="313" r:id="rId16"/>
    <p:sldId id="315" r:id="rId17"/>
    <p:sldId id="316" r:id="rId18"/>
    <p:sldId id="317" r:id="rId19"/>
    <p:sldId id="322" r:id="rId20"/>
  </p:sldIdLst>
  <p:sldSz cx="9144000" cy="6858000" type="screen4x3"/>
  <p:notesSz cx="6858000" cy="9144000"/>
  <p:defaultTextStyle>
    <a:defPPr>
      <a:defRPr lang="fr-F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00FF00"/>
    <a:srgbClr val="170D93"/>
    <a:srgbClr val="FF00FF"/>
    <a:srgbClr val="001A64"/>
    <a:srgbClr val="69EC34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4522" autoAdjust="0"/>
    <p:restoredTop sz="99293" autoAdjust="0"/>
  </p:normalViewPr>
  <p:slideViewPr>
    <p:cSldViewPr>
      <p:cViewPr varScale="1">
        <p:scale>
          <a:sx n="132" d="100"/>
          <a:sy n="132" d="100"/>
        </p:scale>
        <p:origin x="-1050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3DB0CB99-7FF7-4AAF-B48B-8FF90FF656FE}" type="datetimeFigureOut">
              <a:rPr lang="fr-FR"/>
              <a:pPr>
                <a:defRPr/>
              </a:pPr>
              <a:t>16/07/2012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fr-FR" noProof="0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noProof="0" smtClean="0"/>
              <a:t>Cliquez pour modifier les styles du texte du masque</a:t>
            </a:r>
          </a:p>
          <a:p>
            <a:pPr lvl="1"/>
            <a:r>
              <a:rPr lang="fr-FR" noProof="0" smtClean="0"/>
              <a:t>Deuxième niveau</a:t>
            </a:r>
          </a:p>
          <a:p>
            <a:pPr lvl="2"/>
            <a:r>
              <a:rPr lang="fr-FR" noProof="0" smtClean="0"/>
              <a:t>Troisième niveau</a:t>
            </a:r>
          </a:p>
          <a:p>
            <a:pPr lvl="3"/>
            <a:r>
              <a:rPr lang="fr-FR" noProof="0" smtClean="0"/>
              <a:t>Quatrième niveau</a:t>
            </a:r>
          </a:p>
          <a:p>
            <a:pPr lvl="4"/>
            <a:r>
              <a:rPr lang="fr-FR" noProof="0" smtClean="0"/>
              <a:t>Cinquième niveau</a:t>
            </a:r>
            <a:endParaRPr lang="fr-FR" noProof="0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F1B48205-531A-45DC-A98E-573DDC9E81B4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r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tIns="0" rIns="18288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fr-FR" smtClean="0"/>
              <a:t>Cliquez pour modifier le style du titre</a:t>
            </a:r>
            <a:endParaRPr lang="en-US"/>
          </a:p>
        </p:txBody>
      </p:sp>
      <p:sp>
        <p:nvSpPr>
          <p:cNvPr id="17" name="Sous-titr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fr-FR" smtClean="0"/>
              <a:t>Cliquez pour modifier le style des sous-titres du masque</a:t>
            </a:r>
            <a:endParaRPr lang="en-US"/>
          </a:p>
        </p:txBody>
      </p:sp>
      <p:sp>
        <p:nvSpPr>
          <p:cNvPr id="4" name="Espace réservé de la date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9D04D8-BC52-4168-933D-DE4AAE38EE14}" type="datetimeFigureOut">
              <a:rPr lang="fr-FR"/>
              <a:pPr>
                <a:defRPr/>
              </a:pPr>
              <a:t>16/07/2012</a:t>
            </a:fld>
            <a:endParaRPr lang="fr-FR"/>
          </a:p>
        </p:txBody>
      </p:sp>
      <p:sp>
        <p:nvSpPr>
          <p:cNvPr id="5" name="Espace réservé du pied de page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C5B47D-2EDF-4CC7-B923-888006F99A12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en-US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4" name="Espace réservé de la date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193810-B3C9-4BDF-B3F5-54135B695AED}" type="datetimeFigureOut">
              <a:rPr lang="fr-FR"/>
              <a:pPr>
                <a:defRPr/>
              </a:pPr>
              <a:t>16/07/2012</a:t>
            </a:fld>
            <a:endParaRPr lang="fr-FR"/>
          </a:p>
        </p:txBody>
      </p:sp>
      <p:sp>
        <p:nvSpPr>
          <p:cNvPr id="5" name="Espace réservé du pied de page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3C5285-DAD5-44E0-8864-A9991ECFB944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lang="fr-FR" smtClean="0"/>
              <a:t>Cliquez pour modifier le style du titre</a:t>
            </a:r>
            <a:endParaRPr lang="en-US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4" name="Espace réservé de la date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143F96-700B-40AA-BDE5-07B8D228F46C}" type="datetimeFigureOut">
              <a:rPr lang="fr-FR"/>
              <a:pPr>
                <a:defRPr/>
              </a:pPr>
              <a:t>16/07/2012</a:t>
            </a:fld>
            <a:endParaRPr lang="fr-FR"/>
          </a:p>
        </p:txBody>
      </p:sp>
      <p:sp>
        <p:nvSpPr>
          <p:cNvPr id="5" name="Espace réservé du pied de page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231916-D8D6-47F2-B1F5-14B81129D41B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en-US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4" name="Espace réservé de la date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27D0A4-9818-4B63-960D-4911D4E387CE}" type="datetimeFigureOut">
              <a:rPr lang="fr-FR"/>
              <a:pPr>
                <a:defRPr/>
              </a:pPr>
              <a:t>16/07/2012</a:t>
            </a:fld>
            <a:endParaRPr lang="fr-FR"/>
          </a:p>
        </p:txBody>
      </p:sp>
      <p:sp>
        <p:nvSpPr>
          <p:cNvPr id="5" name="Espace réservé du pied de page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30D74B-6E08-4FB7-83A1-AF272EE56A41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tIns="0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fr-FR" smtClean="0"/>
              <a:t>Cliquez pour modifier le style du titre</a:t>
            </a:r>
            <a:endParaRPr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DC4ACB-1F79-49E3-9C25-9FF352686939}" type="datetimeFigureOut">
              <a:rPr lang="fr-FR"/>
              <a:pPr>
                <a:defRPr/>
              </a:pPr>
              <a:t>16/07/2012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F4F977-6B98-4D9C-9BC5-FB67A5E72223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en-US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5" name="Espace réservé de la date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34454F-DFFF-4B98-85BC-CD5ACBFDC296}" type="datetimeFigureOut">
              <a:rPr lang="fr-FR"/>
              <a:pPr>
                <a:defRPr/>
              </a:pPr>
              <a:t>16/07/2012</a:t>
            </a:fld>
            <a:endParaRPr lang="fr-FR"/>
          </a:p>
        </p:txBody>
      </p:sp>
      <p:sp>
        <p:nvSpPr>
          <p:cNvPr id="6" name="Espace réservé du pied de page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Espace réservé du numéro de diapositive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112D7A-0D02-46CC-B2D7-DE8B1F67CD05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fr-FR" smtClean="0"/>
              <a:t>Cliquez pour modifier le style du titre</a:t>
            </a:r>
            <a:endParaRPr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u contenu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7" name="Espace réservé de la date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A119C0-C3AF-486A-9366-23A5D71E27E2}" type="datetimeFigureOut">
              <a:rPr lang="fr-FR"/>
              <a:pPr>
                <a:defRPr/>
              </a:pPr>
              <a:t>16/07/2012</a:t>
            </a:fld>
            <a:endParaRPr lang="fr-FR"/>
          </a:p>
        </p:txBody>
      </p:sp>
      <p:sp>
        <p:nvSpPr>
          <p:cNvPr id="8" name="Espace réservé du pied de page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9" name="Espace réservé du numéro de diapositive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16CD9E-B772-4A10-A9AA-034F9B6F7991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fr-FR" smtClean="0"/>
              <a:t>Cliquez pour modifier le style du titre</a:t>
            </a:r>
            <a:endParaRPr lang="en-US"/>
          </a:p>
        </p:txBody>
      </p:sp>
      <p:sp>
        <p:nvSpPr>
          <p:cNvPr id="3" name="Espace réservé de la date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B82551-8986-483F-93A2-DE4266899E99}" type="datetimeFigureOut">
              <a:rPr lang="fr-FR"/>
              <a:pPr>
                <a:defRPr/>
              </a:pPr>
              <a:t>16/07/2012</a:t>
            </a:fld>
            <a:endParaRPr lang="fr-FR"/>
          </a:p>
        </p:txBody>
      </p:sp>
      <p:sp>
        <p:nvSpPr>
          <p:cNvPr id="4" name="Espace réservé du pied de page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Espace réservé du numéro de diapositive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1A803D-1B86-4DB0-AC1E-9B8A2849AE8E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62B25D-BB96-48C2-ACC1-920B68D52769}" type="datetimeFigureOut">
              <a:rPr lang="fr-FR"/>
              <a:pPr>
                <a:defRPr/>
              </a:pPr>
              <a:t>16/07/2012</a:t>
            </a:fld>
            <a:endParaRPr lang="fr-FR"/>
          </a:p>
        </p:txBody>
      </p:sp>
      <p:sp>
        <p:nvSpPr>
          <p:cNvPr id="3" name="Espace réservé du pied de page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4" name="Espace réservé du numéro de diapositive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BF2D32-B3C7-40AE-AFA7-05DBB65904A2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fr-FR" smtClean="0"/>
              <a:t>Cliquez pour modifier le style du titre</a:t>
            </a:r>
            <a:endParaRPr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5" name="Espace réservé de la date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0FF3C9-4210-4CA4-A2C1-C322E4523869}" type="datetimeFigureOut">
              <a:rPr lang="fr-FR"/>
              <a:pPr>
                <a:defRPr/>
              </a:pPr>
              <a:t>16/07/2012</a:t>
            </a:fld>
            <a:endParaRPr lang="fr-FR"/>
          </a:p>
        </p:txBody>
      </p:sp>
      <p:sp>
        <p:nvSpPr>
          <p:cNvPr id="6" name="Espace réservé du pied de page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Espace réservé du numéro de diapositive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0125F9-24C4-4214-B194-FC202668DE75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gner et arrondir un rectangle à un seul coin 4"/>
          <p:cNvSpPr/>
          <p:nvPr/>
        </p:nvSpPr>
        <p:spPr>
          <a:xfrm rot="420000" flipV="1">
            <a:off x="3165475" y="1108075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Triangle rectangle 5"/>
          <p:cNvSpPr/>
          <p:nvPr/>
        </p:nvSpPr>
        <p:spPr>
          <a:xfrm rot="420000" flipV="1">
            <a:off x="8004175" y="5359400"/>
            <a:ext cx="155575" cy="155575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Forme libre 6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8" name="Forme libre 7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lIns="45720" rIns="45720" bIns="45720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lang="fr-FR" smtClean="0"/>
              <a:t>Cliquez pour modifier le style du titre</a:t>
            </a:r>
            <a:endParaRPr lang="en-US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fr-FR" noProof="0" smtClean="0"/>
              <a:t>Cliquez sur l'icône pour ajouter une image</a:t>
            </a:r>
            <a:endParaRPr lang="en-US" noProof="0" dirty="0"/>
          </a:p>
        </p:txBody>
      </p:sp>
      <p:sp>
        <p:nvSpPr>
          <p:cNvPr id="9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779419-B437-43BD-BFBD-CEBBDC2F93A4}" type="datetimeFigureOut">
              <a:rPr lang="fr-FR"/>
              <a:pPr>
                <a:defRPr/>
              </a:pPr>
              <a:t>16/07/2012</a:t>
            </a:fld>
            <a:endParaRPr lang="fr-FR"/>
          </a:p>
        </p:txBody>
      </p:sp>
      <p:sp>
        <p:nvSpPr>
          <p:cNvPr id="10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11" name="Espace réservé du numéro de diapositive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D16D594-A9A7-4947-A11D-03015C3F2E4A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orme libre 6"/>
          <p:cNvSpPr>
            <a:spLocks/>
          </p:cNvSpPr>
          <p:nvPr/>
        </p:nvSpPr>
        <p:spPr bwMode="auto">
          <a:xfrm>
            <a:off x="-9525" y="-7938"/>
            <a:ext cx="9163050" cy="104140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8" name="Forme libre 7"/>
          <p:cNvSpPr>
            <a:spLocks/>
          </p:cNvSpPr>
          <p:nvPr/>
        </p:nvSpPr>
        <p:spPr bwMode="auto">
          <a:xfrm>
            <a:off x="4381500" y="-7938"/>
            <a:ext cx="4762500" cy="6381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028" name="Espace réservé du titre 8"/>
          <p:cNvSpPr>
            <a:spLocks noGrp="1"/>
          </p:cNvSpPr>
          <p:nvPr>
            <p:ph type="title"/>
          </p:nvPr>
        </p:nvSpPr>
        <p:spPr bwMode="auto">
          <a:xfrm>
            <a:off x="457200" y="70485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fr-FR" smtClean="0"/>
              <a:t>Cliquez pour modifier le style du titre</a:t>
            </a:r>
            <a:endParaRPr lang="en-US" smtClean="0"/>
          </a:p>
        </p:txBody>
      </p:sp>
      <p:sp>
        <p:nvSpPr>
          <p:cNvPr id="1029" name="Espace réservé du texte 29"/>
          <p:cNvSpPr>
            <a:spLocks noGrp="1"/>
          </p:cNvSpPr>
          <p:nvPr>
            <p:ph type="body" idx="1"/>
          </p:nvPr>
        </p:nvSpPr>
        <p:spPr bwMode="auto">
          <a:xfrm>
            <a:off x="457200" y="1935163"/>
            <a:ext cx="8229600" cy="438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smtClean="0"/>
          </a:p>
        </p:txBody>
      </p:sp>
      <p:sp>
        <p:nvSpPr>
          <p:cNvPr id="10" name="Espace réservé de la date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2">
                    <a:shade val="9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BA6709E1-FB05-49AC-AFEF-ABB7C9325577}" type="datetimeFigureOut">
              <a:rPr lang="fr-FR"/>
              <a:pPr>
                <a:defRPr/>
              </a:pPr>
              <a:t>16/07/2012</a:t>
            </a:fld>
            <a:endParaRPr lang="fr-FR"/>
          </a:p>
        </p:txBody>
      </p:sp>
      <p:sp>
        <p:nvSpPr>
          <p:cNvPr id="22" name="Espace réservé du pied de page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2">
                    <a:shade val="9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18" name="Espace réservé du numéro de diapositive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2">
                    <a:shade val="9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6B0A5281-8EA3-4082-B0D1-0206F81CDE07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  <p:grpSp>
        <p:nvGrpSpPr>
          <p:cNvPr id="1033" name="Groupe 1"/>
          <p:cNvGrpSpPr>
            <a:grpSpLocks/>
          </p:cNvGrpSpPr>
          <p:nvPr/>
        </p:nvGrpSpPr>
        <p:grpSpPr bwMode="auto">
          <a:xfrm>
            <a:off x="-19050" y="203200"/>
            <a:ext cx="9180513" cy="647700"/>
            <a:chOff x="-19045" y="216550"/>
            <a:chExt cx="9180548" cy="649224"/>
          </a:xfrm>
        </p:grpSpPr>
        <p:sp>
          <p:nvSpPr>
            <p:cNvPr id="12" name="Forme libre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13" name="Forme libre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72" r:id="rId1"/>
    <p:sldLayoutId id="2147483864" r:id="rId2"/>
    <p:sldLayoutId id="2147483873" r:id="rId3"/>
    <p:sldLayoutId id="2147483865" r:id="rId4"/>
    <p:sldLayoutId id="2147483866" r:id="rId5"/>
    <p:sldLayoutId id="2147483867" r:id="rId6"/>
    <p:sldLayoutId id="2147483868" r:id="rId7"/>
    <p:sldLayoutId id="2147483869" r:id="rId8"/>
    <p:sldLayoutId id="2147483874" r:id="rId9"/>
    <p:sldLayoutId id="2147483870" r:id="rId10"/>
    <p:sldLayoutId id="2147483871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50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9pPr>
    </p:titleStyle>
    <p:bodyStyle>
      <a:lvl1pPr marL="273050" indent="-273050" algn="l" rtl="0" eaLnBrk="0" fontAlgn="base" hangingPunct="0">
        <a:spcBef>
          <a:spcPct val="20000"/>
        </a:spcBef>
        <a:spcAft>
          <a:spcPct val="0"/>
        </a:spcAft>
        <a:buClr>
          <a:srgbClr val="0BD0D9"/>
        </a:buClr>
        <a:buSzPct val="95000"/>
        <a:buFont typeface="Wingdings 2" pitchFamily="18" charset="2"/>
        <a:buChar char="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46063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5000"/>
        <a:buFont typeface="Wingdings 2" pitchFamily="18" charset="2"/>
        <a:buChar char="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06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 2" pitchFamily="18" charset="2"/>
        <a:buChar char="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7450" indent="-209550" algn="l" rtl="0" eaLnBrk="0" fontAlgn="base" hangingPunct="0">
        <a:spcBef>
          <a:spcPct val="20000"/>
        </a:spcBef>
        <a:spcAft>
          <a:spcPct val="0"/>
        </a:spcAft>
        <a:buClr>
          <a:srgbClr val="0BD0D9"/>
        </a:buClr>
        <a:buSzPct val="6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2088" indent="-209550" algn="l" rtl="0" eaLnBrk="0" fontAlgn="base" hangingPunct="0">
        <a:spcBef>
          <a:spcPct val="20000"/>
        </a:spcBef>
        <a:spcAft>
          <a:spcPct val="0"/>
        </a:spcAft>
        <a:buClr>
          <a:srgbClr val="10CF9B"/>
        </a:buClr>
        <a:buSzPct val="6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7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30.tiff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31.tiff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e 10"/>
          <p:cNvGrpSpPr>
            <a:grpSpLocks/>
          </p:cNvGrpSpPr>
          <p:nvPr/>
        </p:nvGrpSpPr>
        <p:grpSpPr bwMode="auto">
          <a:xfrm>
            <a:off x="0" y="0"/>
            <a:ext cx="9215406" cy="3022098"/>
            <a:chOff x="0" y="0"/>
            <a:chExt cx="9144000" cy="3205434"/>
          </a:xfrm>
        </p:grpSpPr>
        <p:pic>
          <p:nvPicPr>
            <p:cNvPr id="5" name="Picture 3"/>
            <p:cNvPicPr>
              <a:picLocks noChangeAspect="1" noChangeArrowheads="1"/>
            </p:cNvPicPr>
            <p:nvPr/>
          </p:nvPicPr>
          <p:blipFill>
            <a:blip r:embed="rId2"/>
            <a:srcRect r="47005" b="79303"/>
            <a:stretch>
              <a:fillRect/>
            </a:stretch>
          </p:blipFill>
          <p:spPr bwMode="auto">
            <a:xfrm>
              <a:off x="0" y="0"/>
              <a:ext cx="4843466" cy="320516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6" name="Picture 3"/>
            <p:cNvPicPr>
              <a:picLocks noChangeAspect="1" noChangeArrowheads="1"/>
            </p:cNvPicPr>
            <p:nvPr/>
          </p:nvPicPr>
          <p:blipFill>
            <a:blip r:embed="rId2">
              <a:lum contrast="100000"/>
            </a:blip>
            <a:srcRect r="47005" b="79303"/>
            <a:stretch>
              <a:fillRect/>
            </a:stretch>
          </p:blipFill>
          <p:spPr bwMode="auto">
            <a:xfrm>
              <a:off x="4300534" y="0"/>
              <a:ext cx="4843466" cy="320516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7" name="Picture 4"/>
            <p:cNvPicPr>
              <a:picLocks noChangeAspect="1" noChangeArrowheads="1"/>
            </p:cNvPicPr>
            <p:nvPr/>
          </p:nvPicPr>
          <p:blipFill>
            <a:blip r:embed="rId3" cstate="print"/>
            <a:srcRect l="1747" t="1089" r="32739" b="13943"/>
            <a:stretch>
              <a:fillRect/>
            </a:stretch>
          </p:blipFill>
          <p:spPr bwMode="auto">
            <a:xfrm rot="2807954">
              <a:off x="717795" y="982343"/>
              <a:ext cx="2179501" cy="226668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  <a:scene3d>
              <a:camera prst="orthographicFront">
                <a:rot lat="0" lon="0" rev="600000"/>
              </a:camera>
              <a:lightRig rig="threePt" dir="t"/>
            </a:scene3d>
          </p:spPr>
        </p:pic>
      </p:grpSp>
      <p:pic>
        <p:nvPicPr>
          <p:cNvPr id="2051" name="Picture 3" descr="storms-keyframe6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2730582"/>
            <a:ext cx="9144000" cy="412741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pic>
      <p:sp>
        <p:nvSpPr>
          <p:cNvPr id="9" name="Rectangle 8"/>
          <p:cNvSpPr/>
          <p:nvPr/>
        </p:nvSpPr>
        <p:spPr>
          <a:xfrm>
            <a:off x="2500298" y="14093"/>
            <a:ext cx="678661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dirty="0">
                <a:solidFill>
                  <a:srgbClr val="FFC000"/>
                </a:solidFill>
              </a:rPr>
              <a:t>Observations of Ocean </a:t>
            </a:r>
            <a:r>
              <a:rPr lang="en-US" sz="2400" dirty="0" smtClean="0">
                <a:solidFill>
                  <a:srgbClr val="FFC000"/>
                </a:solidFill>
              </a:rPr>
              <a:t>response </a:t>
            </a:r>
            <a:r>
              <a:rPr lang="en-US" sz="2400" dirty="0">
                <a:solidFill>
                  <a:srgbClr val="FFC000"/>
                </a:solidFill>
              </a:rPr>
              <a:t>to </a:t>
            </a:r>
            <a:r>
              <a:rPr lang="en-US" sz="2400" dirty="0" smtClean="0">
                <a:solidFill>
                  <a:srgbClr val="FFC000"/>
                </a:solidFill>
              </a:rPr>
              <a:t>Hurricane Igor</a:t>
            </a:r>
            <a:r>
              <a:rPr lang="en-US" sz="2400" dirty="0">
                <a:solidFill>
                  <a:srgbClr val="FFC000"/>
                </a:solidFill>
              </a:rPr>
              <a:t>:  </a:t>
            </a:r>
            <a:r>
              <a:rPr lang="en-US" sz="2400" dirty="0" smtClean="0">
                <a:solidFill>
                  <a:srgbClr val="FFC000"/>
                </a:solidFill>
              </a:rPr>
              <a:t>A </a:t>
            </a:r>
            <a:r>
              <a:rPr lang="en-US" sz="2400" dirty="0">
                <a:solidFill>
                  <a:srgbClr val="FFC000"/>
                </a:solidFill>
              </a:rPr>
              <a:t>Salty Tropical Cyclone Wake </a:t>
            </a:r>
            <a:r>
              <a:rPr lang="en-US" sz="2400" dirty="0" smtClean="0">
                <a:solidFill>
                  <a:srgbClr val="FFC000"/>
                </a:solidFill>
              </a:rPr>
              <a:t>observed </a:t>
            </a:r>
            <a:r>
              <a:rPr lang="fr-FR" sz="2400" dirty="0" err="1" smtClean="0">
                <a:solidFill>
                  <a:srgbClr val="FFC000"/>
                </a:solidFill>
              </a:rPr>
              <a:t>from</a:t>
            </a:r>
            <a:r>
              <a:rPr lang="fr-FR" sz="2400" dirty="0" smtClean="0">
                <a:solidFill>
                  <a:srgbClr val="FFC000"/>
                </a:solidFill>
              </a:rPr>
              <a:t> </a:t>
            </a:r>
            <a:r>
              <a:rPr lang="fr-FR" sz="2400" dirty="0" err="1">
                <a:solidFill>
                  <a:srgbClr val="FFC000"/>
                </a:solidFill>
              </a:rPr>
              <a:t>Space</a:t>
            </a:r>
            <a:endParaRPr lang="fr-FR" sz="2400" dirty="0">
              <a:solidFill>
                <a:srgbClr val="FFC000"/>
              </a:solidFill>
            </a:endParaRPr>
          </a:p>
        </p:txBody>
      </p:sp>
      <p:pic>
        <p:nvPicPr>
          <p:cNvPr id="10" name="Image 14" descr="logo ESA.jpg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000496" y="2143116"/>
            <a:ext cx="1214437" cy="514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Image 16" descr="ifremer-logo.png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572132" y="2285992"/>
            <a:ext cx="1857375" cy="376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5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7858148" y="2143116"/>
            <a:ext cx="601662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Image 15" descr="smos_storms_NEG-1.png"/>
          <p:cNvPicPr>
            <a:picLocks noChangeAspect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142867" y="-134955"/>
            <a:ext cx="2128838" cy="1135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ZoneTexte 14"/>
          <p:cNvSpPr txBox="1"/>
          <p:nvPr/>
        </p:nvSpPr>
        <p:spPr>
          <a:xfrm>
            <a:off x="3357554" y="1214422"/>
            <a:ext cx="5945858" cy="175432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8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onstantia"/>
                <a:cs typeface="+mn-cs"/>
              </a:rPr>
              <a:t>                     Nicolas Reul</a:t>
            </a:r>
            <a:r>
              <a:rPr kumimoji="0" lang="fr-FR" sz="1800" b="0" i="0" u="none" strike="noStrike" kern="0" cap="none" spc="0" normalizeH="0" baseline="3000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onstantia"/>
                <a:cs typeface="+mn-cs"/>
              </a:rPr>
              <a:t>1</a:t>
            </a:r>
            <a:r>
              <a:rPr kumimoji="0" lang="fr-FR" sz="18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onstantia"/>
                <a:cs typeface="+mn-cs"/>
              </a:rPr>
              <a:t>, </a:t>
            </a:r>
            <a:r>
              <a:rPr kumimoji="0" lang="fr-FR" sz="18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onstantia"/>
                <a:cs typeface="+mn-cs"/>
              </a:rPr>
              <a:t>Joseph Tenerelli</a:t>
            </a:r>
            <a:r>
              <a:rPr kumimoji="0" lang="fr-FR" sz="1800" b="0" i="0" u="none" strike="noStrike" kern="0" cap="none" spc="0" normalizeH="0" baseline="3000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onstantia"/>
                <a:cs typeface="+mn-cs"/>
              </a:rPr>
              <a:t>2</a:t>
            </a:r>
            <a:endParaRPr kumimoji="0" lang="fr-FR" sz="1800" b="0" i="0" u="none" strike="noStrike" kern="0" cap="none" spc="0" normalizeH="0" baseline="3000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onstantia"/>
              <a:cs typeface="+mn-cs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800" b="0" i="0" u="none" strike="noStrike" kern="0" cap="none" spc="0" normalizeH="0" baseline="3000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onstantia"/>
                <a:cs typeface="+mn-cs"/>
              </a:rPr>
              <a:t>1</a:t>
            </a:r>
            <a:r>
              <a:rPr kumimoji="0" lang="fr-FR" sz="18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onstantia"/>
                <a:cs typeface="+mn-cs"/>
              </a:rPr>
              <a:t>IFREMER, Laboratoire d'Océanographie Spatiale,  </a:t>
            </a:r>
            <a:r>
              <a:rPr kumimoji="0" lang="fr-FR" sz="18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onstantia"/>
                <a:cs typeface="+mn-cs"/>
              </a:rPr>
              <a:t>France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kern="0" baseline="30000" dirty="0" smtClean="0">
                <a:solidFill>
                  <a:schemeClr val="bg1"/>
                </a:solidFill>
                <a:latin typeface="Constantia"/>
                <a:cs typeface="+mn-cs"/>
              </a:rPr>
              <a:t>2</a:t>
            </a:r>
            <a:r>
              <a:rPr lang="fr-FR" kern="0" dirty="0" smtClean="0">
                <a:solidFill>
                  <a:schemeClr val="bg1"/>
                </a:solidFill>
                <a:latin typeface="Constantia"/>
                <a:cs typeface="+mn-cs"/>
              </a:rPr>
              <a:t>Collect Localisation Satellite, France</a:t>
            </a:r>
            <a:endParaRPr kumimoji="0" lang="fr-FR" sz="1800" b="0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onstantia"/>
              <a:cs typeface="+mn-cs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8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onstantia"/>
                <a:cs typeface="+mn-cs"/>
              </a:rPr>
              <a:t>            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8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onstantia"/>
                <a:cs typeface="+mn-cs"/>
              </a:rPr>
              <a:t/>
            </a:r>
            <a:br>
              <a:rPr kumimoji="0" lang="fr-FR" sz="18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onstantia"/>
                <a:cs typeface="+mn-cs"/>
              </a:rPr>
            </a:br>
            <a:endParaRPr kumimoji="0" lang="fr-FR" sz="1800" b="0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onstanti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alti_argo2-2.jpg"/>
          <p:cNvPicPr/>
          <p:nvPr/>
        </p:nvPicPr>
        <p:blipFill>
          <a:blip r:embed="rId2"/>
          <a:srcRect l="7107" t="12115" r="8430" b="14097"/>
          <a:stretch>
            <a:fillRect/>
          </a:stretch>
        </p:blipFill>
        <p:spPr>
          <a:xfrm>
            <a:off x="1000100" y="1785926"/>
            <a:ext cx="5862661" cy="3524264"/>
          </a:xfrm>
          <a:prstGeom prst="rect">
            <a:avLst/>
          </a:prstGeom>
        </p:spPr>
      </p:pic>
      <p:pic>
        <p:nvPicPr>
          <p:cNvPr id="76802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2844" y="928670"/>
            <a:ext cx="8865108" cy="2320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6803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14282" y="1214422"/>
            <a:ext cx="1594961" cy="2509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ZoneTexte 4"/>
          <p:cNvSpPr txBox="1">
            <a:spLocks noChangeArrowheads="1"/>
          </p:cNvSpPr>
          <p:nvPr/>
        </p:nvSpPr>
        <p:spPr bwMode="auto">
          <a:xfrm>
            <a:off x="1857375" y="142875"/>
            <a:ext cx="4714889" cy="369888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defRPr/>
            </a:pPr>
            <a:r>
              <a:rPr lang="fr-FR" dirty="0" err="1" smtClean="0"/>
              <a:t>Sea</a:t>
            </a:r>
            <a:r>
              <a:rPr lang="fr-FR" dirty="0" smtClean="0"/>
              <a:t> </a:t>
            </a:r>
            <a:r>
              <a:rPr lang="fr-FR" dirty="0" err="1" smtClean="0"/>
              <a:t>level</a:t>
            </a:r>
            <a:r>
              <a:rPr lang="fr-FR" dirty="0" smtClean="0"/>
              <a:t> Change </a:t>
            </a:r>
            <a:r>
              <a:rPr lang="fr-FR" dirty="0" err="1" smtClean="0"/>
              <a:t>from</a:t>
            </a:r>
            <a:r>
              <a:rPr lang="fr-FR" dirty="0" smtClean="0"/>
              <a:t> </a:t>
            </a:r>
            <a:r>
              <a:rPr lang="fr-FR" dirty="0" err="1" smtClean="0"/>
              <a:t>Altimetry</a:t>
            </a:r>
            <a:r>
              <a:rPr lang="fr-FR" dirty="0" smtClean="0"/>
              <a:t> (Jason 1 &amp; 2)</a:t>
            </a:r>
            <a:endParaRPr lang="fr-FR" dirty="0"/>
          </a:p>
        </p:txBody>
      </p:sp>
      <p:cxnSp>
        <p:nvCxnSpPr>
          <p:cNvPr id="7" name="Connecteur droit avec flèche 6"/>
          <p:cNvCxnSpPr/>
          <p:nvPr/>
        </p:nvCxnSpPr>
        <p:spPr>
          <a:xfrm rot="5400000" flipH="1" flipV="1">
            <a:off x="2428860" y="4429132"/>
            <a:ext cx="2071702" cy="928694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8" name="ZoneTexte 7"/>
          <p:cNvSpPr txBox="1"/>
          <p:nvPr/>
        </p:nvSpPr>
        <p:spPr>
          <a:xfrm>
            <a:off x="1500166" y="6000768"/>
            <a:ext cx="64876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~25 cm , </a:t>
            </a:r>
            <a:r>
              <a:rPr lang="fr-FR" dirty="0" err="1" smtClean="0"/>
              <a:t>maximimum</a:t>
            </a:r>
            <a:r>
              <a:rPr lang="fr-FR" dirty="0" smtClean="0"/>
              <a:t> </a:t>
            </a:r>
            <a:r>
              <a:rPr lang="fr-FR" dirty="0" err="1" smtClean="0"/>
              <a:t>trough</a:t>
            </a:r>
            <a:r>
              <a:rPr lang="fr-FR" dirty="0" smtClean="0"/>
              <a:t> </a:t>
            </a:r>
            <a:r>
              <a:rPr lang="fr-FR" dirty="0" err="1" smtClean="0"/>
              <a:t>along</a:t>
            </a:r>
            <a:r>
              <a:rPr lang="fr-FR" dirty="0" smtClean="0"/>
              <a:t> </a:t>
            </a:r>
            <a:r>
              <a:rPr lang="fr-FR" dirty="0" err="1" smtClean="0"/>
              <a:t>track</a:t>
            </a:r>
            <a:r>
              <a:rPr lang="fr-FR" dirty="0" smtClean="0"/>
              <a:t>, </a:t>
            </a:r>
            <a:r>
              <a:rPr lang="fr-FR" dirty="0" err="1" smtClean="0"/>
              <a:t>where</a:t>
            </a:r>
            <a:r>
              <a:rPr lang="fr-FR" dirty="0" smtClean="0"/>
              <a:t> </a:t>
            </a:r>
            <a:r>
              <a:rPr lang="fr-FR" dirty="0" err="1" smtClean="0"/>
              <a:t>Wpi</a:t>
            </a:r>
            <a:r>
              <a:rPr lang="fr-FR" dirty="0" smtClean="0"/>
              <a:t> </a:t>
            </a:r>
            <a:r>
              <a:rPr lang="fr-FR" dirty="0" err="1" smtClean="0"/>
              <a:t>was</a:t>
            </a:r>
            <a:r>
              <a:rPr lang="fr-FR" dirty="0" smtClean="0"/>
              <a:t> max</a:t>
            </a:r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02" name="Image 1" descr="position_argo_igorwake2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71625" y="1357313"/>
            <a:ext cx="4857750" cy="5108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203" name="ZoneTexte 2"/>
          <p:cNvSpPr txBox="1">
            <a:spLocks noChangeArrowheads="1"/>
          </p:cNvSpPr>
          <p:nvPr/>
        </p:nvSpPr>
        <p:spPr bwMode="auto">
          <a:xfrm>
            <a:off x="1928813" y="1071563"/>
            <a:ext cx="5788025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/>
              <a:t>In situ sampling of igor high wind wake by ARGO floats</a:t>
            </a:r>
          </a:p>
        </p:txBody>
      </p:sp>
      <p:sp>
        <p:nvSpPr>
          <p:cNvPr id="4" name="ZoneTexte 4"/>
          <p:cNvSpPr txBox="1">
            <a:spLocks noChangeArrowheads="1"/>
          </p:cNvSpPr>
          <p:nvPr/>
        </p:nvSpPr>
        <p:spPr bwMode="auto">
          <a:xfrm>
            <a:off x="2714625" y="500063"/>
            <a:ext cx="2571750" cy="369887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fr-FR" dirty="0"/>
              <a:t>Validation </a:t>
            </a:r>
            <a:r>
              <a:rPr lang="fr-FR" dirty="0" err="1"/>
              <a:t>with</a:t>
            </a:r>
            <a:r>
              <a:rPr lang="fr-FR" dirty="0"/>
              <a:t> in situ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226" name="Image 1" descr="figure_argo_sat_all.tif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2146300"/>
            <a:ext cx="8929718" cy="25052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2227" name="Rectangle 2"/>
          <p:cNvSpPr>
            <a:spLocks noChangeArrowheads="1"/>
          </p:cNvSpPr>
          <p:nvPr/>
        </p:nvSpPr>
        <p:spPr bwMode="auto">
          <a:xfrm>
            <a:off x="1143000" y="5143500"/>
            <a:ext cx="6208713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Rmse= 0.37 (SSS) , 0.4°C (SST) and 0.34 kg.m</a:t>
            </a:r>
            <a:r>
              <a:rPr lang="en-US" baseline="30000"/>
              <a:t>-3 </a:t>
            </a:r>
            <a:r>
              <a:rPr lang="en-US"/>
              <a:t> (density)</a:t>
            </a:r>
            <a:endParaRPr lang="fr-FR"/>
          </a:p>
        </p:txBody>
      </p:sp>
      <p:sp>
        <p:nvSpPr>
          <p:cNvPr id="52228" name="Rectangle 3"/>
          <p:cNvSpPr>
            <a:spLocks noChangeArrowheads="1"/>
          </p:cNvSpPr>
          <p:nvPr/>
        </p:nvSpPr>
        <p:spPr bwMode="auto">
          <a:xfrm>
            <a:off x="1143000" y="1143000"/>
            <a:ext cx="671195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Skin Satellite estimates of the ocean surface response to IGOR </a:t>
            </a:r>
          </a:p>
          <a:p>
            <a:r>
              <a:rPr lang="en-US"/>
              <a:t>                versus ~5 m depth Argo measurements</a:t>
            </a:r>
            <a:endParaRPr lang="fr-FR"/>
          </a:p>
        </p:txBody>
      </p:sp>
      <p:sp>
        <p:nvSpPr>
          <p:cNvPr id="52229" name="Rectangle 4"/>
          <p:cNvSpPr>
            <a:spLocks noChangeArrowheads="1"/>
          </p:cNvSpPr>
          <p:nvPr/>
        </p:nvSpPr>
        <p:spPr bwMode="auto">
          <a:xfrm>
            <a:off x="1214438" y="1785938"/>
            <a:ext cx="928687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Salinity</a:t>
            </a:r>
            <a:endParaRPr lang="fr-FR"/>
          </a:p>
        </p:txBody>
      </p:sp>
      <p:sp>
        <p:nvSpPr>
          <p:cNvPr id="52230" name="Rectangle 5"/>
          <p:cNvSpPr>
            <a:spLocks noChangeArrowheads="1"/>
          </p:cNvSpPr>
          <p:nvPr/>
        </p:nvSpPr>
        <p:spPr bwMode="auto">
          <a:xfrm>
            <a:off x="4071938" y="1785938"/>
            <a:ext cx="147955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Temperature</a:t>
            </a:r>
            <a:endParaRPr lang="fr-FR"/>
          </a:p>
        </p:txBody>
      </p:sp>
      <p:sp>
        <p:nvSpPr>
          <p:cNvPr id="52231" name="Rectangle 6"/>
          <p:cNvSpPr>
            <a:spLocks noChangeArrowheads="1"/>
          </p:cNvSpPr>
          <p:nvPr/>
        </p:nvSpPr>
        <p:spPr bwMode="auto">
          <a:xfrm>
            <a:off x="7072313" y="1785938"/>
            <a:ext cx="954087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Density</a:t>
            </a:r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Fig11.tif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57158" y="214290"/>
            <a:ext cx="5237814" cy="6444636"/>
          </a:xfrm>
          <a:prstGeom prst="rect">
            <a:avLst/>
          </a:prstGeom>
        </p:spPr>
      </p:pic>
      <p:pic>
        <p:nvPicPr>
          <p:cNvPr id="3" name="Image 1" descr="position_argo_igorwake2.pn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857884" y="285728"/>
            <a:ext cx="3091572" cy="32512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5" name="Connecteur droit avec flèche 4"/>
          <p:cNvCxnSpPr/>
          <p:nvPr/>
        </p:nvCxnSpPr>
        <p:spPr>
          <a:xfrm flipV="1">
            <a:off x="5000628" y="1428736"/>
            <a:ext cx="1857388" cy="7143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7" name="Connecteur droit avec flèche 6"/>
          <p:cNvCxnSpPr/>
          <p:nvPr/>
        </p:nvCxnSpPr>
        <p:spPr>
          <a:xfrm flipV="1">
            <a:off x="2571736" y="1857364"/>
            <a:ext cx="4500594" cy="642942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9" name="Connecteur droit avec flèche 8"/>
          <p:cNvCxnSpPr/>
          <p:nvPr/>
        </p:nvCxnSpPr>
        <p:spPr>
          <a:xfrm flipV="1">
            <a:off x="2786050" y="2071678"/>
            <a:ext cx="4500594" cy="142876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1" name="Connecteur droit avec flèche 10"/>
          <p:cNvCxnSpPr/>
          <p:nvPr/>
        </p:nvCxnSpPr>
        <p:spPr>
          <a:xfrm rot="5400000" flipH="1" flipV="1">
            <a:off x="5179223" y="2464587"/>
            <a:ext cx="2857520" cy="2071702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5" name="ZoneTexte 14"/>
          <p:cNvSpPr txBox="1"/>
          <p:nvPr/>
        </p:nvSpPr>
        <p:spPr>
          <a:xfrm>
            <a:off x="5500694" y="5000636"/>
            <a:ext cx="3704860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err="1" smtClean="0"/>
              <a:t>Thick</a:t>
            </a:r>
            <a:r>
              <a:rPr lang="fr-FR" dirty="0" smtClean="0"/>
              <a:t> BL&gt;20m=&gt; </a:t>
            </a:r>
            <a:r>
              <a:rPr lang="fr-FR" dirty="0" err="1" smtClean="0"/>
              <a:t>cooling</a:t>
            </a:r>
            <a:r>
              <a:rPr lang="fr-FR" dirty="0" smtClean="0"/>
              <a:t> inhibition</a:t>
            </a:r>
          </a:p>
          <a:p>
            <a:r>
              <a:rPr lang="fr-FR" dirty="0" smtClean="0"/>
              <a:t>by </a:t>
            </a:r>
            <a:r>
              <a:rPr lang="fr-FR" dirty="0" err="1" smtClean="0"/>
              <a:t>salt</a:t>
            </a:r>
            <a:r>
              <a:rPr lang="fr-FR" dirty="0" smtClean="0"/>
              <a:t>-</a:t>
            </a:r>
            <a:r>
              <a:rPr lang="fr-FR" dirty="0" err="1" smtClean="0"/>
              <a:t>driven</a:t>
            </a:r>
            <a:r>
              <a:rPr lang="fr-FR" dirty="0" smtClean="0"/>
              <a:t> stratification</a:t>
            </a:r>
          </a:p>
          <a:p>
            <a:r>
              <a:rPr lang="fr-FR" dirty="0" smtClean="0"/>
              <a:t>In the Plume </a:t>
            </a:r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Fig12.tif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85720" y="357166"/>
            <a:ext cx="4523434" cy="6045853"/>
          </a:xfrm>
          <a:prstGeom prst="rect">
            <a:avLst/>
          </a:prstGeom>
        </p:spPr>
      </p:pic>
      <p:pic>
        <p:nvPicPr>
          <p:cNvPr id="3" name="Image 1" descr="position_argo_igorwake2.pn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357818" y="285728"/>
            <a:ext cx="3091572" cy="32512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861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4348" y="714356"/>
            <a:ext cx="7350252" cy="55100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065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85786" y="714356"/>
            <a:ext cx="7467600" cy="580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68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142852"/>
            <a:ext cx="8283512" cy="63306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270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44" y="357166"/>
            <a:ext cx="8169307" cy="60464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 txBox="1">
            <a:spLocks/>
          </p:cNvSpPr>
          <p:nvPr/>
        </p:nvSpPr>
        <p:spPr>
          <a:xfrm>
            <a:off x="3071802" y="500042"/>
            <a:ext cx="2286016" cy="642942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fontAlgn="auto">
              <a:spcAft>
                <a:spcPts val="0"/>
              </a:spcAft>
              <a:defRPr/>
            </a:pPr>
            <a:r>
              <a:rPr lang="fr-FR" sz="3600" b="1" dirty="0" err="1">
                <a:ln w="11430"/>
                <a:solidFill>
                  <a:srgbClr val="FFC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j-lt"/>
                <a:ea typeface="+mj-ea"/>
                <a:cs typeface="+mj-cs"/>
              </a:rPr>
              <a:t>Summary</a:t>
            </a:r>
            <a:endParaRPr lang="fr-FR" sz="3600" b="1" dirty="0">
              <a:ln w="11430"/>
              <a:solidFill>
                <a:srgbClr val="FFC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+mj-lt"/>
              <a:ea typeface="+mj-ea"/>
              <a:cs typeface="+mj-cs"/>
            </a:endParaRPr>
          </a:p>
        </p:txBody>
      </p:sp>
      <p:sp>
        <p:nvSpPr>
          <p:cNvPr id="53251" name="Rectangle 12"/>
          <p:cNvSpPr>
            <a:spLocks noChangeArrowheads="1"/>
          </p:cNvSpPr>
          <p:nvPr/>
        </p:nvSpPr>
        <p:spPr bwMode="auto">
          <a:xfrm>
            <a:off x="285720" y="1357298"/>
            <a:ext cx="8286750" cy="5035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lnSpc>
                <a:spcPct val="90000"/>
              </a:lnSpc>
              <a:spcBef>
                <a:spcPct val="50000"/>
              </a:spcBef>
              <a:buFont typeface="Wingdings" pitchFamily="2" charset="2"/>
              <a:buChar char="§"/>
            </a:pPr>
            <a:r>
              <a:rPr lang="fr-FR" sz="2000" b="1" dirty="0">
                <a:latin typeface="Times New Roman" pitchFamily="18" charset="0"/>
              </a:rPr>
              <a:t> </a:t>
            </a:r>
            <a:r>
              <a:rPr lang="fr-FR" sz="2000" dirty="0">
                <a:latin typeface="Times New Roman" pitchFamily="18" charset="0"/>
              </a:rPr>
              <a:t>New </a:t>
            </a:r>
            <a:r>
              <a:rPr lang="fr-FR" sz="2000" dirty="0" err="1">
                <a:latin typeface="Times New Roman" pitchFamily="18" charset="0"/>
              </a:rPr>
              <a:t>Sea</a:t>
            </a:r>
            <a:r>
              <a:rPr lang="fr-FR" sz="2000" dirty="0">
                <a:latin typeface="Times New Roman" pitchFamily="18" charset="0"/>
              </a:rPr>
              <a:t> Surface </a:t>
            </a:r>
            <a:r>
              <a:rPr lang="fr-FR" sz="2000" dirty="0" err="1">
                <a:latin typeface="Times New Roman" pitchFamily="18" charset="0"/>
              </a:rPr>
              <a:t>Salinity</a:t>
            </a:r>
            <a:r>
              <a:rPr lang="fr-FR" sz="2000" dirty="0">
                <a:latin typeface="Times New Roman" pitchFamily="18" charset="0"/>
              </a:rPr>
              <a:t> </a:t>
            </a:r>
            <a:r>
              <a:rPr lang="fr-FR" sz="2000" dirty="0" err="1">
                <a:latin typeface="Times New Roman" pitchFamily="18" charset="0"/>
              </a:rPr>
              <a:t>products</a:t>
            </a:r>
            <a:r>
              <a:rPr lang="fr-FR" sz="2000" dirty="0">
                <a:latin typeface="Times New Roman" pitchFamily="18" charset="0"/>
              </a:rPr>
              <a:t> </a:t>
            </a:r>
            <a:r>
              <a:rPr lang="fr-FR" sz="2000" dirty="0" err="1">
                <a:latin typeface="Times New Roman" pitchFamily="18" charset="0"/>
              </a:rPr>
              <a:t>from</a:t>
            </a:r>
            <a:r>
              <a:rPr lang="fr-FR" sz="2000" dirty="0">
                <a:latin typeface="Times New Roman" pitchFamily="18" charset="0"/>
              </a:rPr>
              <a:t> </a:t>
            </a:r>
            <a:r>
              <a:rPr lang="fr-FR" sz="2000" dirty="0" err="1" smtClean="0">
                <a:latin typeface="Times New Roman" pitchFamily="18" charset="0"/>
              </a:rPr>
              <a:t>Space</a:t>
            </a:r>
            <a:r>
              <a:rPr lang="fr-FR" sz="2000" dirty="0" smtClean="0">
                <a:latin typeface="Times New Roman" pitchFamily="18" charset="0"/>
              </a:rPr>
              <a:t> </a:t>
            </a:r>
            <a:r>
              <a:rPr lang="fr-FR" sz="2000" dirty="0" err="1" smtClean="0">
                <a:latin typeface="Times New Roman" pitchFamily="18" charset="0"/>
              </a:rPr>
              <a:t>can</a:t>
            </a:r>
            <a:r>
              <a:rPr lang="fr-FR" sz="2000" dirty="0" smtClean="0">
                <a:latin typeface="Times New Roman" pitchFamily="18" charset="0"/>
              </a:rPr>
              <a:t> </a:t>
            </a:r>
            <a:r>
              <a:rPr lang="fr-FR" sz="2000" dirty="0" err="1" smtClean="0">
                <a:latin typeface="Times New Roman" pitchFamily="18" charset="0"/>
              </a:rPr>
              <a:t>be</a:t>
            </a:r>
            <a:r>
              <a:rPr lang="fr-FR" sz="2000" dirty="0" smtClean="0">
                <a:latin typeface="Times New Roman" pitchFamily="18" charset="0"/>
              </a:rPr>
              <a:t> </a:t>
            </a:r>
            <a:r>
              <a:rPr lang="fr-FR" sz="2000" dirty="0" err="1" smtClean="0">
                <a:latin typeface="Times New Roman" pitchFamily="18" charset="0"/>
              </a:rPr>
              <a:t>used</a:t>
            </a:r>
            <a:r>
              <a:rPr lang="fr-FR" sz="2000" dirty="0" smtClean="0">
                <a:latin typeface="Times New Roman" pitchFamily="18" charset="0"/>
              </a:rPr>
              <a:t> to </a:t>
            </a:r>
            <a:r>
              <a:rPr lang="fr-FR" sz="2000" dirty="0" err="1" smtClean="0">
                <a:latin typeface="Times New Roman" pitchFamily="18" charset="0"/>
              </a:rPr>
              <a:t>improve</a:t>
            </a:r>
            <a:endParaRPr lang="fr-FR" sz="2000" dirty="0">
              <a:latin typeface="Times New Roman" pitchFamily="18" charset="0"/>
            </a:endParaRPr>
          </a:p>
          <a:p>
            <a:pPr eaLnBrk="0" hangingPunct="0">
              <a:lnSpc>
                <a:spcPct val="90000"/>
              </a:lnSpc>
              <a:spcBef>
                <a:spcPct val="50000"/>
              </a:spcBef>
            </a:pPr>
            <a:r>
              <a:rPr lang="fr-FR" sz="2000" dirty="0" err="1" smtClean="0">
                <a:latin typeface="Times New Roman" pitchFamily="18" charset="0"/>
              </a:rPr>
              <a:t>our</a:t>
            </a:r>
            <a:r>
              <a:rPr lang="fr-FR" sz="2000" dirty="0" smtClean="0">
                <a:latin typeface="Times New Roman" pitchFamily="18" charset="0"/>
              </a:rPr>
              <a:t> </a:t>
            </a:r>
            <a:r>
              <a:rPr lang="fr-FR" sz="2000" dirty="0" err="1" smtClean="0">
                <a:latin typeface="Times New Roman" pitchFamily="18" charset="0"/>
              </a:rPr>
              <a:t>understanding</a:t>
            </a:r>
            <a:r>
              <a:rPr lang="fr-FR" sz="2000" dirty="0" smtClean="0">
                <a:latin typeface="Times New Roman" pitchFamily="18" charset="0"/>
              </a:rPr>
              <a:t> of </a:t>
            </a:r>
            <a:r>
              <a:rPr lang="fr-FR" sz="2000" dirty="0" err="1" smtClean="0">
                <a:latin typeface="Times New Roman" pitchFamily="18" charset="0"/>
              </a:rPr>
              <a:t>processes</a:t>
            </a:r>
            <a:r>
              <a:rPr lang="fr-FR" sz="2000" dirty="0" smtClean="0">
                <a:latin typeface="Times New Roman" pitchFamily="18" charset="0"/>
              </a:rPr>
              <a:t> </a:t>
            </a:r>
            <a:r>
              <a:rPr lang="fr-FR" sz="2000" dirty="0" err="1" smtClean="0">
                <a:latin typeface="Times New Roman" pitchFamily="18" charset="0"/>
              </a:rPr>
              <a:t>involved</a:t>
            </a:r>
            <a:r>
              <a:rPr lang="fr-FR" sz="2000" dirty="0" smtClean="0">
                <a:latin typeface="Times New Roman" pitchFamily="18" charset="0"/>
              </a:rPr>
              <a:t> in </a:t>
            </a:r>
            <a:r>
              <a:rPr lang="fr-FR" sz="2000" dirty="0" err="1" smtClean="0">
                <a:latin typeface="Times New Roman" pitchFamily="18" charset="0"/>
              </a:rPr>
              <a:t>oceanic</a:t>
            </a:r>
            <a:r>
              <a:rPr lang="fr-FR" sz="2000" dirty="0" smtClean="0">
                <a:latin typeface="Times New Roman" pitchFamily="18" charset="0"/>
              </a:rPr>
              <a:t> </a:t>
            </a:r>
            <a:r>
              <a:rPr lang="fr-FR" sz="2000" dirty="0" err="1" smtClean="0">
                <a:latin typeface="Times New Roman" pitchFamily="18" charset="0"/>
              </a:rPr>
              <a:t>response</a:t>
            </a:r>
            <a:r>
              <a:rPr lang="fr-FR" sz="2000" dirty="0" smtClean="0">
                <a:latin typeface="Times New Roman" pitchFamily="18" charset="0"/>
              </a:rPr>
              <a:t> to TC</a:t>
            </a:r>
          </a:p>
          <a:p>
            <a:pPr eaLnBrk="0" hangingPunct="0">
              <a:lnSpc>
                <a:spcPct val="90000"/>
              </a:lnSpc>
              <a:spcBef>
                <a:spcPct val="50000"/>
              </a:spcBef>
              <a:buFont typeface="Wingdings" pitchFamily="2" charset="2"/>
              <a:buChar char="§"/>
            </a:pPr>
            <a:r>
              <a:rPr lang="fr-FR" sz="2000" dirty="0" smtClean="0">
                <a:latin typeface="Times New Roman" pitchFamily="18" charset="0"/>
              </a:rPr>
              <a:t>First Evidence of SSS changes in the </a:t>
            </a:r>
            <a:r>
              <a:rPr lang="fr-FR" sz="2000" dirty="0" err="1" smtClean="0">
                <a:latin typeface="Times New Roman" pitchFamily="18" charset="0"/>
              </a:rPr>
              <a:t>wake</a:t>
            </a:r>
            <a:r>
              <a:rPr lang="fr-FR" sz="2000" dirty="0" smtClean="0">
                <a:latin typeface="Times New Roman" pitchFamily="18" charset="0"/>
              </a:rPr>
              <a:t> of a TC </a:t>
            </a:r>
            <a:r>
              <a:rPr lang="fr-FR" sz="2000" dirty="0" err="1" smtClean="0">
                <a:latin typeface="Times New Roman" pitchFamily="18" charset="0"/>
              </a:rPr>
              <a:t>from</a:t>
            </a:r>
            <a:r>
              <a:rPr lang="fr-FR" sz="2000" dirty="0" smtClean="0">
                <a:latin typeface="Times New Roman" pitchFamily="18" charset="0"/>
              </a:rPr>
              <a:t> </a:t>
            </a:r>
            <a:r>
              <a:rPr lang="fr-FR" sz="2000" dirty="0" err="1" smtClean="0">
                <a:latin typeface="Times New Roman" pitchFamily="18" charset="0"/>
              </a:rPr>
              <a:t>Spaceborne</a:t>
            </a:r>
            <a:r>
              <a:rPr lang="fr-FR" sz="2000" dirty="0" smtClean="0">
                <a:latin typeface="Times New Roman" pitchFamily="18" charset="0"/>
              </a:rPr>
              <a:t> data</a:t>
            </a:r>
          </a:p>
          <a:p>
            <a:pPr eaLnBrk="0" hangingPunct="0">
              <a:lnSpc>
                <a:spcPct val="90000"/>
              </a:lnSpc>
              <a:spcBef>
                <a:spcPct val="50000"/>
              </a:spcBef>
            </a:pPr>
            <a:r>
              <a:rPr lang="fr-FR" sz="2000" dirty="0" smtClean="0">
                <a:latin typeface="Times New Roman" pitchFamily="18" charset="0"/>
              </a:rPr>
              <a:t>In </a:t>
            </a:r>
            <a:r>
              <a:rPr lang="fr-FR" sz="2000" dirty="0" err="1" smtClean="0">
                <a:latin typeface="Times New Roman" pitchFamily="18" charset="0"/>
              </a:rPr>
              <a:t>combination</a:t>
            </a:r>
            <a:r>
              <a:rPr lang="fr-FR" sz="2000" dirty="0" smtClean="0">
                <a:latin typeface="Times New Roman" pitchFamily="18" charset="0"/>
              </a:rPr>
              <a:t> </a:t>
            </a:r>
            <a:r>
              <a:rPr lang="fr-FR" sz="2000" dirty="0" err="1" smtClean="0">
                <a:latin typeface="Times New Roman" pitchFamily="18" charset="0"/>
              </a:rPr>
              <a:t>with</a:t>
            </a:r>
            <a:r>
              <a:rPr lang="fr-FR" sz="2000" dirty="0" smtClean="0">
                <a:latin typeface="Times New Roman" pitchFamily="18" charset="0"/>
              </a:rPr>
              <a:t> SST=&gt; </a:t>
            </a:r>
            <a:r>
              <a:rPr lang="fr-FR" sz="2000" dirty="0" err="1" smtClean="0">
                <a:latin typeface="Times New Roman" pitchFamily="18" charset="0"/>
              </a:rPr>
              <a:t>density</a:t>
            </a:r>
            <a:r>
              <a:rPr lang="fr-FR" sz="2000" dirty="0" smtClean="0">
                <a:latin typeface="Times New Roman" pitchFamily="18" charset="0"/>
              </a:rPr>
              <a:t> change</a:t>
            </a:r>
          </a:p>
          <a:p>
            <a:pPr eaLnBrk="0" hangingPunct="0">
              <a:lnSpc>
                <a:spcPct val="90000"/>
              </a:lnSpc>
              <a:spcBef>
                <a:spcPct val="50000"/>
              </a:spcBef>
            </a:pPr>
            <a:r>
              <a:rPr lang="fr-FR" sz="2000" dirty="0" smtClean="0">
                <a:latin typeface="Times New Roman" pitchFamily="18" charset="0"/>
              </a:rPr>
              <a:t>In </a:t>
            </a:r>
            <a:r>
              <a:rPr lang="fr-FR" sz="2000" dirty="0" err="1" smtClean="0">
                <a:latin typeface="Times New Roman" pitchFamily="18" charset="0"/>
              </a:rPr>
              <a:t>combination</a:t>
            </a:r>
            <a:r>
              <a:rPr lang="fr-FR" sz="2000" dirty="0" smtClean="0">
                <a:latin typeface="Times New Roman" pitchFamily="18" charset="0"/>
              </a:rPr>
              <a:t> </a:t>
            </a:r>
            <a:r>
              <a:rPr lang="fr-FR" sz="2000" dirty="0" err="1" smtClean="0">
                <a:latin typeface="Times New Roman" pitchFamily="18" charset="0"/>
              </a:rPr>
              <a:t>with</a:t>
            </a:r>
            <a:r>
              <a:rPr lang="fr-FR" sz="2000" dirty="0" smtClean="0">
                <a:latin typeface="Times New Roman" pitchFamily="18" charset="0"/>
              </a:rPr>
              <a:t> </a:t>
            </a:r>
            <a:r>
              <a:rPr lang="fr-FR" sz="2000" dirty="0" err="1" smtClean="0">
                <a:latin typeface="Times New Roman" pitchFamily="18" charset="0"/>
              </a:rPr>
              <a:t>altimetry</a:t>
            </a:r>
            <a:r>
              <a:rPr lang="fr-FR" sz="2000" dirty="0" smtClean="0">
                <a:latin typeface="Times New Roman" pitchFamily="18" charset="0"/>
              </a:rPr>
              <a:t> (respective signatures of </a:t>
            </a:r>
            <a:r>
              <a:rPr lang="fr-FR" sz="2000" dirty="0" err="1" smtClean="0">
                <a:latin typeface="Times New Roman" pitchFamily="18" charset="0"/>
              </a:rPr>
              <a:t>barotropic</a:t>
            </a:r>
            <a:r>
              <a:rPr lang="fr-FR" sz="2000" dirty="0" smtClean="0">
                <a:latin typeface="Times New Roman" pitchFamily="18" charset="0"/>
              </a:rPr>
              <a:t> &amp; </a:t>
            </a:r>
            <a:r>
              <a:rPr lang="fr-FR" sz="2000" dirty="0" err="1" smtClean="0">
                <a:latin typeface="Times New Roman" pitchFamily="18" charset="0"/>
              </a:rPr>
              <a:t>barocilinc</a:t>
            </a:r>
            <a:r>
              <a:rPr lang="fr-FR" sz="2000" dirty="0" smtClean="0">
                <a:latin typeface="Times New Roman" pitchFamily="18" charset="0"/>
              </a:rPr>
              <a:t> </a:t>
            </a:r>
            <a:r>
              <a:rPr lang="fr-FR" sz="2000" dirty="0" err="1" smtClean="0">
                <a:latin typeface="Times New Roman" pitchFamily="18" charset="0"/>
              </a:rPr>
              <a:t>effects</a:t>
            </a:r>
            <a:r>
              <a:rPr lang="fr-FR" sz="2000" dirty="0" smtClean="0">
                <a:latin typeface="Times New Roman" pitchFamily="18" charset="0"/>
              </a:rPr>
              <a:t>)</a:t>
            </a:r>
          </a:p>
          <a:p>
            <a:pPr eaLnBrk="0" hangingPunct="0">
              <a:lnSpc>
                <a:spcPct val="90000"/>
              </a:lnSpc>
              <a:spcBef>
                <a:spcPct val="50000"/>
              </a:spcBef>
              <a:buFont typeface="Wingdings" pitchFamily="2" charset="2"/>
              <a:buChar char="§"/>
            </a:pPr>
            <a:r>
              <a:rPr lang="fr-FR" sz="2000" dirty="0" smtClean="0">
                <a:latin typeface="Times New Roman" pitchFamily="18" charset="0"/>
              </a:rPr>
              <a:t>Salt-</a:t>
            </a:r>
            <a:r>
              <a:rPr lang="fr-FR" sz="2000" dirty="0" err="1" smtClean="0">
                <a:latin typeface="Times New Roman" pitchFamily="18" charset="0"/>
              </a:rPr>
              <a:t>driven</a:t>
            </a:r>
            <a:r>
              <a:rPr lang="fr-FR" sz="2000" dirty="0" smtClean="0">
                <a:latin typeface="Times New Roman" pitchFamily="18" charset="0"/>
              </a:rPr>
              <a:t> stratification in Amazon plume </a:t>
            </a:r>
            <a:r>
              <a:rPr lang="fr-FR" sz="2000" dirty="0" err="1" smtClean="0">
                <a:latin typeface="Times New Roman" pitchFamily="18" charset="0"/>
              </a:rPr>
              <a:t>reduces</a:t>
            </a:r>
            <a:r>
              <a:rPr lang="fr-FR" sz="2000" dirty="0" smtClean="0">
                <a:latin typeface="Times New Roman" pitchFamily="18" charset="0"/>
              </a:rPr>
              <a:t> </a:t>
            </a:r>
            <a:r>
              <a:rPr lang="fr-FR" sz="2000" dirty="0" err="1" smtClean="0">
                <a:latin typeface="Times New Roman" pitchFamily="18" charset="0"/>
              </a:rPr>
              <a:t>cooling</a:t>
            </a:r>
            <a:r>
              <a:rPr lang="fr-FR" sz="2000" dirty="0" smtClean="0">
                <a:latin typeface="Times New Roman" pitchFamily="18" charset="0"/>
              </a:rPr>
              <a:t> by the </a:t>
            </a:r>
            <a:r>
              <a:rPr lang="fr-FR" sz="2000" dirty="0" err="1" smtClean="0">
                <a:latin typeface="Times New Roman" pitchFamily="18" charset="0"/>
              </a:rPr>
              <a:t>wind</a:t>
            </a:r>
            <a:r>
              <a:rPr lang="fr-FR" sz="2000" dirty="0" smtClean="0">
                <a:latin typeface="Times New Roman" pitchFamily="18" charset="0"/>
              </a:rPr>
              <a:t> </a:t>
            </a:r>
            <a:r>
              <a:rPr lang="fr-FR" sz="2000" dirty="0" err="1" smtClean="0">
                <a:latin typeface="Times New Roman" pitchFamily="18" charset="0"/>
              </a:rPr>
              <a:t>induced</a:t>
            </a:r>
            <a:r>
              <a:rPr lang="fr-FR" sz="2000" dirty="0" smtClean="0">
                <a:latin typeface="Times New Roman" pitchFamily="18" charset="0"/>
              </a:rPr>
              <a:t> </a:t>
            </a:r>
            <a:r>
              <a:rPr lang="fr-FR" sz="2000" dirty="0" err="1" smtClean="0">
                <a:latin typeface="Times New Roman" pitchFamily="18" charset="0"/>
              </a:rPr>
              <a:t>mixing</a:t>
            </a:r>
            <a:r>
              <a:rPr lang="fr-FR" sz="2000" dirty="0" smtClean="0">
                <a:latin typeface="Times New Roman" pitchFamily="18" charset="0"/>
              </a:rPr>
              <a:t>=&gt; </a:t>
            </a:r>
            <a:r>
              <a:rPr lang="fr-FR" sz="2000" dirty="0" err="1" smtClean="0">
                <a:latin typeface="Times New Roman" pitchFamily="18" charset="0"/>
              </a:rPr>
              <a:t>potential</a:t>
            </a:r>
            <a:r>
              <a:rPr lang="fr-FR" sz="2000" dirty="0" smtClean="0">
                <a:latin typeface="Times New Roman" pitchFamily="18" charset="0"/>
              </a:rPr>
              <a:t> for TC intensification</a:t>
            </a:r>
          </a:p>
          <a:p>
            <a:pPr eaLnBrk="0" hangingPunct="0">
              <a:lnSpc>
                <a:spcPct val="90000"/>
              </a:lnSpc>
              <a:spcBef>
                <a:spcPct val="50000"/>
              </a:spcBef>
              <a:buFont typeface="Wingdings" pitchFamily="2" charset="2"/>
              <a:buChar char="§"/>
            </a:pPr>
            <a:r>
              <a:rPr lang="fr-FR" sz="2000" dirty="0" smtClean="0">
                <a:latin typeface="Times New Roman" pitchFamily="18" charset="0"/>
              </a:rPr>
              <a:t>SMOS SSS </a:t>
            </a:r>
            <a:r>
              <a:rPr lang="fr-FR" sz="2000" dirty="0" err="1" smtClean="0">
                <a:latin typeface="Times New Roman" pitchFamily="18" charset="0"/>
              </a:rPr>
              <a:t>products</a:t>
            </a:r>
            <a:r>
              <a:rPr lang="fr-FR" sz="2000" dirty="0" smtClean="0">
                <a:latin typeface="Times New Roman" pitchFamily="18" charset="0"/>
              </a:rPr>
              <a:t> </a:t>
            </a:r>
            <a:r>
              <a:rPr lang="fr-FR" sz="2000" dirty="0" err="1" smtClean="0">
                <a:latin typeface="Times New Roman" pitchFamily="18" charset="0"/>
              </a:rPr>
              <a:t>can</a:t>
            </a:r>
            <a:r>
              <a:rPr lang="fr-FR" sz="2000" dirty="0" smtClean="0">
                <a:latin typeface="Times New Roman" pitchFamily="18" charset="0"/>
              </a:rPr>
              <a:t> </a:t>
            </a:r>
            <a:r>
              <a:rPr lang="fr-FR" sz="2000" dirty="0" err="1" smtClean="0">
                <a:latin typeface="Times New Roman" pitchFamily="18" charset="0"/>
              </a:rPr>
              <a:t>be</a:t>
            </a:r>
            <a:r>
              <a:rPr lang="fr-FR" sz="2000" dirty="0" smtClean="0">
                <a:latin typeface="Times New Roman" pitchFamily="18" charset="0"/>
              </a:rPr>
              <a:t> </a:t>
            </a:r>
            <a:r>
              <a:rPr lang="fr-FR" sz="2000" dirty="0" err="1" smtClean="0">
                <a:latin typeface="Times New Roman" pitchFamily="18" charset="0"/>
              </a:rPr>
              <a:t>used</a:t>
            </a:r>
            <a:r>
              <a:rPr lang="fr-FR" sz="2000" dirty="0" smtClean="0">
                <a:latin typeface="Times New Roman" pitchFamily="18" charset="0"/>
              </a:rPr>
              <a:t> to </a:t>
            </a:r>
            <a:r>
              <a:rPr lang="fr-FR" sz="2000" dirty="0" err="1" smtClean="0">
                <a:latin typeface="Times New Roman" pitchFamily="18" charset="0"/>
              </a:rPr>
              <a:t>better</a:t>
            </a:r>
            <a:r>
              <a:rPr lang="fr-FR" sz="2000" dirty="0" smtClean="0">
                <a:latin typeface="Times New Roman" pitchFamily="18" charset="0"/>
              </a:rPr>
              <a:t> </a:t>
            </a:r>
            <a:r>
              <a:rPr lang="fr-FR" sz="2000" dirty="0" err="1" smtClean="0">
                <a:latin typeface="Times New Roman" pitchFamily="18" charset="0"/>
              </a:rPr>
              <a:t>characterize</a:t>
            </a:r>
            <a:r>
              <a:rPr lang="fr-FR" sz="2000" dirty="0" smtClean="0">
                <a:latin typeface="Times New Roman" pitchFamily="18" charset="0"/>
              </a:rPr>
              <a:t> the </a:t>
            </a:r>
            <a:r>
              <a:rPr lang="fr-FR" sz="2000" dirty="0" err="1" smtClean="0">
                <a:latin typeface="Times New Roman" pitchFamily="18" charset="0"/>
              </a:rPr>
              <a:t>ocean</a:t>
            </a:r>
            <a:r>
              <a:rPr lang="fr-FR" sz="2000" dirty="0" smtClean="0">
                <a:latin typeface="Times New Roman" pitchFamily="18" charset="0"/>
              </a:rPr>
              <a:t> </a:t>
            </a:r>
            <a:r>
              <a:rPr lang="fr-FR" sz="2000" dirty="0" err="1" smtClean="0">
                <a:latin typeface="Times New Roman" pitchFamily="18" charset="0"/>
              </a:rPr>
              <a:t>heat</a:t>
            </a:r>
            <a:r>
              <a:rPr lang="fr-FR" sz="2000" dirty="0" smtClean="0">
                <a:latin typeface="Times New Roman" pitchFamily="18" charset="0"/>
              </a:rPr>
              <a:t> </a:t>
            </a:r>
            <a:r>
              <a:rPr lang="fr-FR" sz="2000" dirty="0" err="1" smtClean="0">
                <a:latin typeface="Times New Roman" pitchFamily="18" charset="0"/>
              </a:rPr>
              <a:t>potential</a:t>
            </a:r>
            <a:r>
              <a:rPr lang="fr-FR" sz="2000" dirty="0" smtClean="0">
                <a:latin typeface="Times New Roman" pitchFamily="18" charset="0"/>
              </a:rPr>
              <a:t> </a:t>
            </a:r>
            <a:r>
              <a:rPr lang="fr-FR" sz="2000" dirty="0" err="1" smtClean="0">
                <a:latin typeface="Times New Roman" pitchFamily="18" charset="0"/>
              </a:rPr>
              <a:t>variability</a:t>
            </a:r>
            <a:r>
              <a:rPr lang="fr-FR" sz="2000" dirty="0" smtClean="0">
                <a:latin typeface="Times New Roman" pitchFamily="18" charset="0"/>
              </a:rPr>
              <a:t> in </a:t>
            </a:r>
            <a:r>
              <a:rPr lang="fr-FR" sz="2000" dirty="0" err="1" smtClean="0">
                <a:latin typeface="Times New Roman" pitchFamily="18" charset="0"/>
              </a:rPr>
              <a:t>Barrier</a:t>
            </a:r>
            <a:r>
              <a:rPr lang="fr-FR" sz="2000" dirty="0" smtClean="0">
                <a:latin typeface="Times New Roman" pitchFamily="18" charset="0"/>
              </a:rPr>
              <a:t> Layer areas</a:t>
            </a:r>
          </a:p>
          <a:p>
            <a:pPr eaLnBrk="0" hangingPunct="0">
              <a:lnSpc>
                <a:spcPct val="90000"/>
              </a:lnSpc>
              <a:spcBef>
                <a:spcPct val="50000"/>
              </a:spcBef>
            </a:pPr>
            <a:r>
              <a:rPr lang="fr-FR" sz="2000" dirty="0" smtClean="0">
                <a:latin typeface="Times New Roman" pitchFamily="18" charset="0"/>
              </a:rPr>
              <a:t>=&gt; </a:t>
            </a:r>
            <a:r>
              <a:rPr lang="fr-FR" sz="2000" dirty="0" err="1" smtClean="0">
                <a:latin typeface="Times New Roman" pitchFamily="18" charset="0"/>
              </a:rPr>
              <a:t>improve</a:t>
            </a:r>
            <a:r>
              <a:rPr lang="fr-FR" sz="2000" dirty="0" smtClean="0">
                <a:latin typeface="Times New Roman" pitchFamily="18" charset="0"/>
              </a:rPr>
              <a:t> TC intensification </a:t>
            </a:r>
            <a:r>
              <a:rPr lang="fr-FR" sz="2000" dirty="0" err="1" smtClean="0">
                <a:latin typeface="Times New Roman" pitchFamily="18" charset="0"/>
              </a:rPr>
              <a:t>forecasts</a:t>
            </a:r>
            <a:endParaRPr lang="fr-FR" sz="2000" dirty="0">
              <a:latin typeface="Times New Roman" pitchFamily="18" charset="0"/>
            </a:endParaRPr>
          </a:p>
          <a:p>
            <a:pPr eaLnBrk="0" hangingPunct="0">
              <a:lnSpc>
                <a:spcPct val="90000"/>
              </a:lnSpc>
              <a:spcBef>
                <a:spcPct val="50000"/>
              </a:spcBef>
            </a:pPr>
            <a:endParaRPr lang="fr-FR" sz="2000" b="1" dirty="0">
              <a:latin typeface="Times New Roman" pitchFamily="18" charset="0"/>
            </a:endParaRPr>
          </a:p>
          <a:p>
            <a:pPr eaLnBrk="0" hangingPunct="0">
              <a:lnSpc>
                <a:spcPct val="90000"/>
              </a:lnSpc>
              <a:spcBef>
                <a:spcPct val="50000"/>
              </a:spcBef>
              <a:buFontTx/>
              <a:buChar char="•"/>
            </a:pPr>
            <a:endParaRPr lang="fr-FR" dirty="0">
              <a:latin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475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642918"/>
            <a:ext cx="8786835" cy="44878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ZoneTexte 2"/>
          <p:cNvSpPr txBox="1"/>
          <p:nvPr/>
        </p:nvSpPr>
        <p:spPr>
          <a:xfrm>
            <a:off x="2643174" y="5500702"/>
            <a:ext cx="631134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err="1" smtClean="0"/>
              <a:t>Freshwater</a:t>
            </a:r>
            <a:r>
              <a:rPr lang="fr-FR" dirty="0" smtClean="0"/>
              <a:t> Plume waters </a:t>
            </a:r>
            <a:r>
              <a:rPr lang="fr-FR" dirty="0" err="1" smtClean="0"/>
              <a:t>warmer</a:t>
            </a:r>
            <a:r>
              <a:rPr lang="fr-FR" dirty="0" smtClean="0"/>
              <a:t> by &gt;1°C </a:t>
            </a:r>
            <a:r>
              <a:rPr lang="fr-FR" dirty="0" err="1" smtClean="0"/>
              <a:t>than</a:t>
            </a:r>
            <a:r>
              <a:rPr lang="fr-FR" dirty="0" smtClean="0"/>
              <a:t> open </a:t>
            </a:r>
            <a:r>
              <a:rPr lang="fr-FR" dirty="0" err="1" smtClean="0"/>
              <a:t>ocean</a:t>
            </a:r>
            <a:endParaRPr lang="fr-FR" dirty="0" smtClean="0"/>
          </a:p>
          <a:p>
            <a:r>
              <a:rPr lang="fr-FR" dirty="0" smtClean="0"/>
              <a:t>Waters </a:t>
            </a:r>
            <a:r>
              <a:rPr lang="fr-FR" dirty="0" err="1" smtClean="0"/>
              <a:t>during</a:t>
            </a:r>
            <a:r>
              <a:rPr lang="fr-FR" dirty="0" smtClean="0"/>
              <a:t> the hurricane </a:t>
            </a:r>
            <a:r>
              <a:rPr lang="fr-FR" dirty="0" err="1" smtClean="0"/>
              <a:t>season</a:t>
            </a:r>
            <a:endParaRPr lang="fr-FR" dirty="0"/>
          </a:p>
        </p:txBody>
      </p:sp>
      <p:cxnSp>
        <p:nvCxnSpPr>
          <p:cNvPr id="5" name="Connecteur droit avec flèche 4"/>
          <p:cNvCxnSpPr/>
          <p:nvPr/>
        </p:nvCxnSpPr>
        <p:spPr>
          <a:xfrm rot="5400000" flipH="1" flipV="1">
            <a:off x="4714876" y="4357694"/>
            <a:ext cx="1714512" cy="57150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1"/>
          <p:cNvSpPr>
            <a:spLocks noChangeArrowheads="1"/>
          </p:cNvSpPr>
          <p:nvPr/>
        </p:nvSpPr>
        <p:spPr bwMode="auto">
          <a:xfrm>
            <a:off x="357188" y="142875"/>
            <a:ext cx="8429625" cy="1477328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b="1" dirty="0"/>
              <a:t>Amazon and Orinoco River Plumes and NBC Rings: Bystanders or Participants in</a:t>
            </a:r>
          </a:p>
          <a:p>
            <a:r>
              <a:rPr lang="fr-FR" b="1" dirty="0"/>
              <a:t>Hurricane Events?</a:t>
            </a:r>
          </a:p>
          <a:p>
            <a:endParaRPr lang="fr-FR" b="1" dirty="0"/>
          </a:p>
          <a:p>
            <a:r>
              <a:rPr lang="fr-FR" sz="1600" i="1" dirty="0" smtClean="0"/>
              <a:t>A. FFIELD, J </a:t>
            </a:r>
            <a:r>
              <a:rPr lang="fr-FR" sz="1600" i="1" dirty="0"/>
              <a:t>CLIM 2007</a:t>
            </a:r>
          </a:p>
        </p:txBody>
      </p:sp>
      <p:pic>
        <p:nvPicPr>
          <p:cNvPr id="65539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313" y="1643063"/>
            <a:ext cx="3640137" cy="2547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5540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857750" y="2071688"/>
            <a:ext cx="3543300" cy="236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5541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28625" y="4429125"/>
            <a:ext cx="3352800" cy="2071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Ellipse 5"/>
          <p:cNvSpPr/>
          <p:nvPr/>
        </p:nvSpPr>
        <p:spPr>
          <a:xfrm>
            <a:off x="4929190" y="4000504"/>
            <a:ext cx="1714512" cy="500066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" name="ZoneTexte 6"/>
          <p:cNvSpPr txBox="1"/>
          <p:nvPr/>
        </p:nvSpPr>
        <p:spPr>
          <a:xfrm>
            <a:off x="4714876" y="5214950"/>
            <a:ext cx="4473340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 typeface="Symbol" pitchFamily="18" charset="2"/>
              <a:buChar char="Þ"/>
            </a:pPr>
            <a:r>
              <a:rPr lang="fr-FR" dirty="0" smtClean="0"/>
              <a:t>Warm </a:t>
            </a:r>
            <a:r>
              <a:rPr lang="fr-FR" dirty="0" err="1" smtClean="0"/>
              <a:t>anomaly</a:t>
            </a:r>
            <a:r>
              <a:rPr lang="fr-FR" dirty="0" smtClean="0"/>
              <a:t>, </a:t>
            </a:r>
          </a:p>
          <a:p>
            <a:pPr>
              <a:buFont typeface="Symbol" pitchFamily="18" charset="2"/>
              <a:buChar char="Þ"/>
            </a:pPr>
            <a:r>
              <a:rPr lang="fr-FR" dirty="0" smtClean="0"/>
              <a:t>NBC rings &amp; </a:t>
            </a:r>
          </a:p>
          <a:p>
            <a:pPr>
              <a:buFont typeface="Symbol" pitchFamily="18" charset="2"/>
              <a:buChar char="Þ"/>
            </a:pPr>
            <a:r>
              <a:rPr lang="fr-FR" dirty="0" err="1" smtClean="0"/>
              <a:t>Freshwater</a:t>
            </a:r>
            <a:r>
              <a:rPr lang="fr-FR" dirty="0" smtClean="0"/>
              <a:t> plume </a:t>
            </a:r>
            <a:r>
              <a:rPr lang="fr-FR" dirty="0" err="1" smtClean="0"/>
              <a:t>Barrier</a:t>
            </a:r>
            <a:r>
              <a:rPr lang="fr-FR" dirty="0" smtClean="0"/>
              <a:t>-layer </a:t>
            </a:r>
            <a:r>
              <a:rPr lang="fr-FR" dirty="0" err="1" smtClean="0"/>
              <a:t>effects</a:t>
            </a:r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ZoneTexte 1"/>
          <p:cNvSpPr txBox="1">
            <a:spLocks noChangeArrowheads="1"/>
          </p:cNvSpPr>
          <p:nvPr/>
        </p:nvSpPr>
        <p:spPr bwMode="auto">
          <a:xfrm>
            <a:off x="2285984" y="642918"/>
            <a:ext cx="4572032" cy="369332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fr-FR" b="1" dirty="0" err="1" smtClean="0">
                <a:latin typeface="Calibri" pitchFamily="34" charset="0"/>
              </a:rPr>
              <a:t>Category</a:t>
            </a:r>
            <a:r>
              <a:rPr lang="fr-FR" b="1" dirty="0" smtClean="0">
                <a:latin typeface="Calibri" pitchFamily="34" charset="0"/>
              </a:rPr>
              <a:t> 4 Hurricane Igor in </a:t>
            </a:r>
            <a:r>
              <a:rPr lang="fr-FR" b="1" dirty="0" err="1" smtClean="0">
                <a:latin typeface="Calibri" pitchFamily="34" charset="0"/>
              </a:rPr>
              <a:t>September</a:t>
            </a:r>
            <a:r>
              <a:rPr lang="fr-FR" b="1" dirty="0" smtClean="0">
                <a:latin typeface="Calibri" pitchFamily="34" charset="0"/>
              </a:rPr>
              <a:t> 2010</a:t>
            </a:r>
            <a:endParaRPr lang="fr-FR" dirty="0">
              <a:latin typeface="Calibri" pitchFamily="34" charset="0"/>
            </a:endParaRPr>
          </a:p>
        </p:txBody>
      </p:sp>
      <p:grpSp>
        <p:nvGrpSpPr>
          <p:cNvPr id="2" name="Groupe 11"/>
          <p:cNvGrpSpPr>
            <a:grpSpLocks/>
          </p:cNvGrpSpPr>
          <p:nvPr/>
        </p:nvGrpSpPr>
        <p:grpSpPr bwMode="auto">
          <a:xfrm>
            <a:off x="2071688" y="1214438"/>
            <a:ext cx="4500562" cy="4500562"/>
            <a:chOff x="2071670" y="2000240"/>
            <a:chExt cx="4500575" cy="4500575"/>
          </a:xfrm>
        </p:grpSpPr>
        <p:pic>
          <p:nvPicPr>
            <p:cNvPr id="12292" name="Picture 4" descr="http://upload.wikimedia.org/wikipedia/commons/5/56/Igor_2010_track.png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2071670" y="2000240"/>
              <a:ext cx="4500575" cy="45005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2293" name="ZoneTexte 3"/>
            <p:cNvSpPr txBox="1">
              <a:spLocks noChangeArrowheads="1"/>
            </p:cNvSpPr>
            <p:nvPr/>
          </p:nvSpPr>
          <p:spPr bwMode="auto">
            <a:xfrm>
              <a:off x="3286125" y="5000625"/>
              <a:ext cx="850900" cy="3698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fr-FR">
                  <a:solidFill>
                    <a:srgbClr val="FF0000"/>
                  </a:solidFill>
                  <a:latin typeface="Calibri" pitchFamily="34" charset="0"/>
                </a:rPr>
                <a:t>Cat 4-5</a:t>
              </a:r>
            </a:p>
          </p:txBody>
        </p:sp>
        <p:cxnSp>
          <p:nvCxnSpPr>
            <p:cNvPr id="6" name="Connecteur droit avec flèche 5"/>
            <p:cNvCxnSpPr>
              <a:stCxn id="12293" idx="2"/>
            </p:cNvCxnSpPr>
            <p:nvPr/>
          </p:nvCxnSpPr>
          <p:spPr>
            <a:xfrm rot="5400000">
              <a:off x="3576623" y="5437188"/>
              <a:ext cx="201614" cy="68262"/>
            </a:xfrm>
            <a:prstGeom prst="straightConnector1">
              <a:avLst/>
            </a:prstGeom>
            <a:ln>
              <a:solidFill>
                <a:schemeClr val="bg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295" name="ZoneTexte 3"/>
            <p:cNvSpPr txBox="1">
              <a:spLocks noChangeArrowheads="1"/>
            </p:cNvSpPr>
            <p:nvPr/>
          </p:nvSpPr>
          <p:spPr bwMode="auto">
            <a:xfrm>
              <a:off x="5286380" y="5572140"/>
              <a:ext cx="742511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fr-FR">
                  <a:solidFill>
                    <a:schemeClr val="bg1"/>
                  </a:solidFill>
                  <a:latin typeface="Calibri" pitchFamily="34" charset="0"/>
                </a:rPr>
                <a:t>09/11</a:t>
              </a:r>
            </a:p>
          </p:txBody>
        </p:sp>
        <p:sp>
          <p:nvSpPr>
            <p:cNvPr id="12296" name="ZoneTexte 3"/>
            <p:cNvSpPr txBox="1">
              <a:spLocks noChangeArrowheads="1"/>
            </p:cNvSpPr>
            <p:nvPr/>
          </p:nvSpPr>
          <p:spPr bwMode="auto">
            <a:xfrm>
              <a:off x="4357686" y="5429264"/>
              <a:ext cx="742511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fr-FR">
                  <a:solidFill>
                    <a:schemeClr val="bg1"/>
                  </a:solidFill>
                  <a:latin typeface="Calibri" pitchFamily="34" charset="0"/>
                </a:rPr>
                <a:t>09/13</a:t>
              </a:r>
            </a:p>
          </p:txBody>
        </p:sp>
        <p:sp>
          <p:nvSpPr>
            <p:cNvPr id="12297" name="ZoneTexte 3"/>
            <p:cNvSpPr txBox="1">
              <a:spLocks noChangeArrowheads="1"/>
            </p:cNvSpPr>
            <p:nvPr/>
          </p:nvSpPr>
          <p:spPr bwMode="auto">
            <a:xfrm>
              <a:off x="3214678" y="5715016"/>
              <a:ext cx="742511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fr-FR">
                  <a:solidFill>
                    <a:schemeClr val="bg1"/>
                  </a:solidFill>
                  <a:latin typeface="Calibri" pitchFamily="34" charset="0"/>
                </a:rPr>
                <a:t>09/15</a:t>
              </a:r>
            </a:p>
          </p:txBody>
        </p:sp>
        <p:sp>
          <p:nvSpPr>
            <p:cNvPr id="12298" name="ZoneTexte 3"/>
            <p:cNvSpPr txBox="1">
              <a:spLocks noChangeArrowheads="1"/>
            </p:cNvSpPr>
            <p:nvPr/>
          </p:nvSpPr>
          <p:spPr bwMode="auto">
            <a:xfrm>
              <a:off x="2500298" y="5286388"/>
              <a:ext cx="742511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fr-FR">
                  <a:solidFill>
                    <a:schemeClr val="bg1"/>
                  </a:solidFill>
                  <a:latin typeface="Calibri" pitchFamily="34" charset="0"/>
                </a:rPr>
                <a:t>09/17</a:t>
              </a:r>
            </a:p>
          </p:txBody>
        </p:sp>
        <p:sp>
          <p:nvSpPr>
            <p:cNvPr id="12299" name="ZoneTexte 3"/>
            <p:cNvSpPr txBox="1">
              <a:spLocks noChangeArrowheads="1"/>
            </p:cNvSpPr>
            <p:nvPr/>
          </p:nvSpPr>
          <p:spPr bwMode="auto">
            <a:xfrm>
              <a:off x="2571736" y="4643446"/>
              <a:ext cx="742511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fr-FR">
                  <a:solidFill>
                    <a:schemeClr val="bg1"/>
                  </a:solidFill>
                  <a:latin typeface="Calibri" pitchFamily="34" charset="0"/>
                </a:rPr>
                <a:t>09/19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7586" name="Picture 2"/>
          <p:cNvPicPr>
            <a:picLocks noChangeAspect="1" noChangeArrowheads="1"/>
          </p:cNvPicPr>
          <p:nvPr/>
        </p:nvPicPr>
        <p:blipFill>
          <a:blip r:embed="rId2"/>
          <a:srcRect r="2144" b="42914"/>
          <a:stretch>
            <a:fillRect/>
          </a:stretch>
        </p:blipFill>
        <p:spPr bwMode="auto">
          <a:xfrm>
            <a:off x="214282" y="1571612"/>
            <a:ext cx="8215370" cy="33575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/>
          <a:srcRect t="86074" r="2257" b="404"/>
          <a:stretch>
            <a:fillRect/>
          </a:stretch>
        </p:blipFill>
        <p:spPr bwMode="auto">
          <a:xfrm>
            <a:off x="285720" y="5634054"/>
            <a:ext cx="8205846" cy="7953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Titre 1"/>
          <p:cNvSpPr txBox="1">
            <a:spLocks/>
          </p:cNvSpPr>
          <p:nvPr/>
        </p:nvSpPr>
        <p:spPr>
          <a:xfrm>
            <a:off x="2643174" y="285728"/>
            <a:ext cx="4500594" cy="642942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fontAlgn="auto">
              <a:spcAft>
                <a:spcPts val="0"/>
              </a:spcAft>
              <a:defRPr/>
            </a:pPr>
            <a:r>
              <a:rPr lang="fr-FR" sz="3600" b="1" dirty="0">
                <a:ln w="11430"/>
                <a:solidFill>
                  <a:srgbClr val="FFC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j-lt"/>
                <a:ea typeface="+mj-ea"/>
                <a:cs typeface="+mj-cs"/>
              </a:rPr>
              <a:t>  </a:t>
            </a:r>
            <a:r>
              <a:rPr lang="fr-FR" sz="3600" b="1" dirty="0" err="1" smtClean="0">
                <a:ln w="11430"/>
                <a:solidFill>
                  <a:srgbClr val="FFC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j-lt"/>
                <a:ea typeface="+mj-ea"/>
                <a:cs typeface="+mj-cs"/>
              </a:rPr>
              <a:t>Pre</a:t>
            </a:r>
            <a:r>
              <a:rPr lang="fr-FR" sz="3600" b="1" dirty="0" smtClean="0">
                <a:ln w="11430"/>
                <a:solidFill>
                  <a:srgbClr val="FFC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j-lt"/>
                <a:ea typeface="+mj-ea"/>
                <a:cs typeface="+mj-cs"/>
              </a:rPr>
              <a:t>-</a:t>
            </a:r>
            <a:r>
              <a:rPr lang="fr-FR" sz="3600" b="1" dirty="0" err="1" smtClean="0">
                <a:ln w="11430"/>
                <a:solidFill>
                  <a:srgbClr val="FFC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j-lt"/>
                <a:ea typeface="+mj-ea"/>
                <a:cs typeface="+mj-cs"/>
              </a:rPr>
              <a:t>storm</a:t>
            </a:r>
            <a:r>
              <a:rPr lang="fr-FR" sz="3600" b="1" dirty="0" smtClean="0">
                <a:ln w="11430"/>
                <a:solidFill>
                  <a:srgbClr val="FFC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j-lt"/>
                <a:ea typeface="+mj-ea"/>
                <a:cs typeface="+mj-cs"/>
              </a:rPr>
              <a:t> conditions</a:t>
            </a:r>
            <a:endParaRPr lang="fr-FR" sz="3600" b="1" dirty="0">
              <a:ln w="11430"/>
              <a:solidFill>
                <a:srgbClr val="FFC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+mj-lt"/>
              <a:ea typeface="+mj-ea"/>
              <a:cs typeface="+mj-cs"/>
            </a:endParaRPr>
          </a:p>
        </p:txBody>
      </p:sp>
      <p:sp>
        <p:nvSpPr>
          <p:cNvPr id="8" name="ZoneTexte 7"/>
          <p:cNvSpPr txBox="1"/>
          <p:nvPr/>
        </p:nvSpPr>
        <p:spPr>
          <a:xfrm>
            <a:off x="4500562" y="1214422"/>
            <a:ext cx="4318233" cy="646331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Tropical Cyclone Heat Potential (TCHP) </a:t>
            </a:r>
          </a:p>
          <a:p>
            <a:r>
              <a:rPr lang="en-US" dirty="0" smtClean="0"/>
              <a:t>derived by AOML 10 Sep</a:t>
            </a:r>
            <a:endParaRPr lang="fr-FR" dirty="0"/>
          </a:p>
        </p:txBody>
      </p:sp>
      <p:sp>
        <p:nvSpPr>
          <p:cNvPr id="10" name="Rectangle 9"/>
          <p:cNvSpPr/>
          <p:nvPr/>
        </p:nvSpPr>
        <p:spPr>
          <a:xfrm>
            <a:off x="7786710" y="2428868"/>
            <a:ext cx="106471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[kJ cm</a:t>
            </a:r>
            <a:r>
              <a:rPr lang="en-US" baseline="30000" dirty="0" smtClean="0"/>
              <a:t>2</a:t>
            </a:r>
            <a:r>
              <a:rPr lang="en-US" dirty="0" smtClean="0"/>
              <a:t>] </a:t>
            </a:r>
            <a:endParaRPr lang="fr-FR" dirty="0"/>
          </a:p>
        </p:txBody>
      </p:sp>
      <p:sp>
        <p:nvSpPr>
          <p:cNvPr id="11" name="ZoneTexte 10"/>
          <p:cNvSpPr txBox="1"/>
          <p:nvPr/>
        </p:nvSpPr>
        <p:spPr>
          <a:xfrm>
            <a:off x="3357554" y="1559470"/>
            <a:ext cx="1143008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fr-FR" dirty="0"/>
          </a:p>
        </p:txBody>
      </p:sp>
      <p:sp>
        <p:nvSpPr>
          <p:cNvPr id="7" name="ZoneTexte 6"/>
          <p:cNvSpPr txBox="1"/>
          <p:nvPr/>
        </p:nvSpPr>
        <p:spPr>
          <a:xfrm>
            <a:off x="1002407" y="1500174"/>
            <a:ext cx="2783775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fr-FR" dirty="0" smtClean="0"/>
              <a:t>TMI-AMSRE SST 10 Sep</a:t>
            </a:r>
            <a:endParaRPr lang="fr-FR" dirty="0"/>
          </a:p>
        </p:txBody>
      </p:sp>
      <p:sp>
        <p:nvSpPr>
          <p:cNvPr id="12" name="ZoneTexte 11"/>
          <p:cNvSpPr txBox="1"/>
          <p:nvPr/>
        </p:nvSpPr>
        <p:spPr>
          <a:xfrm>
            <a:off x="1000100" y="5214950"/>
            <a:ext cx="73981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Amazon Plume </a:t>
            </a:r>
            <a:r>
              <a:rPr lang="fr-FR" dirty="0" err="1" smtClean="0"/>
              <a:t>extent</a:t>
            </a:r>
            <a:r>
              <a:rPr lang="fr-FR" dirty="0" smtClean="0"/>
              <a:t> </a:t>
            </a:r>
            <a:r>
              <a:rPr lang="fr-FR" dirty="0" err="1" smtClean="0"/>
              <a:t>from</a:t>
            </a:r>
            <a:r>
              <a:rPr lang="fr-FR" dirty="0" smtClean="0"/>
              <a:t> SMOS data 1 </a:t>
            </a:r>
            <a:r>
              <a:rPr lang="fr-FR" dirty="0" err="1" smtClean="0"/>
              <a:t>week</a:t>
            </a:r>
            <a:r>
              <a:rPr lang="fr-FR" dirty="0" smtClean="0"/>
              <a:t> </a:t>
            </a:r>
            <a:r>
              <a:rPr lang="fr-FR" dirty="0" err="1" smtClean="0"/>
              <a:t>before</a:t>
            </a:r>
            <a:r>
              <a:rPr lang="fr-FR" dirty="0" smtClean="0"/>
              <a:t> Igor (SSS=35.5)</a:t>
            </a:r>
            <a:endParaRPr lang="fr-FR" dirty="0"/>
          </a:p>
        </p:txBody>
      </p:sp>
      <p:cxnSp>
        <p:nvCxnSpPr>
          <p:cNvPr id="15" name="Connecteur droit avec flèche 14"/>
          <p:cNvCxnSpPr/>
          <p:nvPr/>
        </p:nvCxnSpPr>
        <p:spPr>
          <a:xfrm rot="5400000" flipH="1" flipV="1">
            <a:off x="1178695" y="4250537"/>
            <a:ext cx="1714512" cy="21431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Igor_translation_speed1.png"/>
          <p:cNvPicPr/>
          <p:nvPr/>
        </p:nvPicPr>
        <p:blipFill>
          <a:blip r:embed="rId2"/>
          <a:stretch>
            <a:fillRect/>
          </a:stretch>
        </p:blipFill>
        <p:spPr>
          <a:xfrm>
            <a:off x="1285852" y="1357298"/>
            <a:ext cx="5760720" cy="4319270"/>
          </a:xfrm>
          <a:prstGeom prst="rect">
            <a:avLst/>
          </a:prstGeom>
        </p:spPr>
      </p:pic>
      <p:sp>
        <p:nvSpPr>
          <p:cNvPr id="3" name="Titre 1"/>
          <p:cNvSpPr txBox="1">
            <a:spLocks/>
          </p:cNvSpPr>
          <p:nvPr/>
        </p:nvSpPr>
        <p:spPr>
          <a:xfrm>
            <a:off x="1142976" y="285728"/>
            <a:ext cx="7572428" cy="642942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fontAlgn="auto">
              <a:spcAft>
                <a:spcPts val="0"/>
              </a:spcAft>
              <a:defRPr/>
            </a:pPr>
            <a:r>
              <a:rPr lang="fr-FR" sz="3600" b="1" dirty="0">
                <a:ln w="11430"/>
                <a:solidFill>
                  <a:srgbClr val="FFC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j-lt"/>
                <a:ea typeface="+mj-ea"/>
                <a:cs typeface="+mj-cs"/>
              </a:rPr>
              <a:t>  </a:t>
            </a:r>
            <a:r>
              <a:rPr lang="fr-FR" sz="3600" b="1" dirty="0" smtClean="0">
                <a:ln w="11430"/>
                <a:solidFill>
                  <a:srgbClr val="FFC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j-lt"/>
                <a:ea typeface="+mj-ea"/>
                <a:cs typeface="+mj-cs"/>
              </a:rPr>
              <a:t>Storm </a:t>
            </a:r>
            <a:r>
              <a:rPr lang="fr-FR" sz="3600" b="1" dirty="0" err="1" smtClean="0">
                <a:ln w="11430"/>
                <a:solidFill>
                  <a:srgbClr val="FFC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j-lt"/>
                <a:ea typeface="+mj-ea"/>
                <a:cs typeface="+mj-cs"/>
              </a:rPr>
              <a:t>Forward</a:t>
            </a:r>
            <a:r>
              <a:rPr lang="fr-FR" sz="3600" b="1" dirty="0" smtClean="0">
                <a:ln w="11430"/>
                <a:solidFill>
                  <a:srgbClr val="FFC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j-lt"/>
                <a:ea typeface="+mj-ea"/>
                <a:cs typeface="+mj-cs"/>
              </a:rPr>
              <a:t> Translation Speed</a:t>
            </a:r>
            <a:endParaRPr lang="fr-FR" sz="3600" b="1" dirty="0">
              <a:ln w="11430"/>
              <a:solidFill>
                <a:srgbClr val="FFC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+mj-lt"/>
              <a:ea typeface="+mj-ea"/>
              <a:cs typeface="+mj-cs"/>
            </a:endParaRPr>
          </a:p>
        </p:txBody>
      </p:sp>
      <p:sp>
        <p:nvSpPr>
          <p:cNvPr id="4" name="ZoneTexte 3"/>
          <p:cNvSpPr txBox="1"/>
          <p:nvPr/>
        </p:nvSpPr>
        <p:spPr>
          <a:xfrm>
            <a:off x="785786" y="6000768"/>
            <a:ext cx="79368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Igor </a:t>
            </a:r>
            <a:r>
              <a:rPr lang="fr-FR" dirty="0" err="1" smtClean="0"/>
              <a:t>slowed</a:t>
            </a:r>
            <a:r>
              <a:rPr lang="fr-FR" dirty="0" smtClean="0"/>
              <a:t> down as </a:t>
            </a:r>
            <a:r>
              <a:rPr lang="fr-FR" dirty="0" err="1" smtClean="0"/>
              <a:t>it</a:t>
            </a:r>
            <a:r>
              <a:rPr lang="fr-FR" dirty="0" smtClean="0"/>
              <a:t> </a:t>
            </a:r>
            <a:r>
              <a:rPr lang="fr-FR" dirty="0" err="1" smtClean="0"/>
              <a:t>travelled</a:t>
            </a:r>
            <a:r>
              <a:rPr lang="fr-FR" dirty="0" smtClean="0"/>
              <a:t> </a:t>
            </a:r>
            <a:r>
              <a:rPr lang="fr-FR" dirty="0" err="1" smtClean="0"/>
              <a:t>across</a:t>
            </a:r>
            <a:r>
              <a:rPr lang="fr-FR" dirty="0" smtClean="0"/>
              <a:t> the Amazon River Plume: </a:t>
            </a:r>
            <a:r>
              <a:rPr lang="fr-FR" dirty="0" err="1" smtClean="0"/>
              <a:t>Vt</a:t>
            </a:r>
            <a:r>
              <a:rPr lang="fr-FR" dirty="0" smtClean="0"/>
              <a:t>=3-5 m/s</a:t>
            </a:r>
            <a:endParaRPr lang="fr-FR" dirty="0"/>
          </a:p>
        </p:txBody>
      </p:sp>
      <p:cxnSp>
        <p:nvCxnSpPr>
          <p:cNvPr id="6" name="Connecteur droit avec flèche 5"/>
          <p:cNvCxnSpPr/>
          <p:nvPr/>
        </p:nvCxnSpPr>
        <p:spPr>
          <a:xfrm rot="5400000" flipH="1" flipV="1">
            <a:off x="1678761" y="4250537"/>
            <a:ext cx="2857520" cy="642942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maxWindmap.png"/>
          <p:cNvPicPr/>
          <p:nvPr/>
        </p:nvPicPr>
        <p:blipFill>
          <a:blip r:embed="rId2"/>
          <a:srcRect t="3304" r="1488" b="6388"/>
          <a:stretch>
            <a:fillRect/>
          </a:stretch>
        </p:blipFill>
        <p:spPr>
          <a:xfrm>
            <a:off x="142844" y="1357298"/>
            <a:ext cx="4000528" cy="2714644"/>
          </a:xfrm>
          <a:prstGeom prst="rect">
            <a:avLst/>
          </a:prstGeom>
        </p:spPr>
      </p:pic>
      <p:sp>
        <p:nvSpPr>
          <p:cNvPr id="4" name="Titre 1"/>
          <p:cNvSpPr txBox="1">
            <a:spLocks/>
          </p:cNvSpPr>
          <p:nvPr/>
        </p:nvSpPr>
        <p:spPr>
          <a:xfrm>
            <a:off x="2500298" y="428604"/>
            <a:ext cx="4214842" cy="642942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fontAlgn="auto">
              <a:spcAft>
                <a:spcPts val="0"/>
              </a:spcAft>
              <a:defRPr/>
            </a:pPr>
            <a:r>
              <a:rPr lang="fr-FR" sz="3600" b="1" dirty="0">
                <a:ln w="11430"/>
                <a:solidFill>
                  <a:srgbClr val="FFC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j-lt"/>
                <a:ea typeface="+mj-ea"/>
                <a:cs typeface="+mj-cs"/>
              </a:rPr>
              <a:t>  </a:t>
            </a:r>
            <a:r>
              <a:rPr lang="fr-FR" sz="3600" b="1" dirty="0" err="1" smtClean="0">
                <a:ln w="11430"/>
                <a:solidFill>
                  <a:srgbClr val="FFC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j-lt"/>
                <a:ea typeface="+mj-ea"/>
                <a:cs typeface="+mj-cs"/>
              </a:rPr>
              <a:t>Atmospheric</a:t>
            </a:r>
            <a:r>
              <a:rPr lang="fr-FR" sz="3600" b="1" dirty="0" smtClean="0">
                <a:ln w="11430"/>
                <a:solidFill>
                  <a:srgbClr val="FFC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j-lt"/>
                <a:ea typeface="+mj-ea"/>
                <a:cs typeface="+mj-cs"/>
              </a:rPr>
              <a:t> forcing</a:t>
            </a:r>
            <a:endParaRPr lang="fr-FR" sz="3600" b="1" dirty="0">
              <a:ln w="11430"/>
              <a:solidFill>
                <a:srgbClr val="FFC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+mj-lt"/>
              <a:ea typeface="+mj-ea"/>
              <a:cs typeface="+mj-cs"/>
            </a:endParaRPr>
          </a:p>
        </p:txBody>
      </p:sp>
      <p:sp>
        <p:nvSpPr>
          <p:cNvPr id="5" name="ZoneTexte 4"/>
          <p:cNvSpPr txBox="1"/>
          <p:nvPr/>
        </p:nvSpPr>
        <p:spPr>
          <a:xfrm>
            <a:off x="1214414" y="1214422"/>
            <a:ext cx="1941557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fr-FR" dirty="0" smtClean="0"/>
              <a:t>Max Wind Speed</a:t>
            </a:r>
            <a:endParaRPr lang="fr-FR" dirty="0"/>
          </a:p>
        </p:txBody>
      </p:sp>
      <p:sp>
        <p:nvSpPr>
          <p:cNvPr id="8" name="ZoneTexte 7"/>
          <p:cNvSpPr txBox="1"/>
          <p:nvPr/>
        </p:nvSpPr>
        <p:spPr>
          <a:xfrm>
            <a:off x="785786" y="4500570"/>
            <a:ext cx="3044423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GFDL model data</a:t>
            </a:r>
          </a:p>
          <a:p>
            <a:r>
              <a:rPr lang="fr-FR" dirty="0" smtClean="0"/>
              <a:t>=&gt;good agreement </a:t>
            </a:r>
            <a:r>
              <a:rPr lang="fr-FR" dirty="0" err="1" smtClean="0"/>
              <a:t>with</a:t>
            </a:r>
            <a:r>
              <a:rPr lang="fr-FR" dirty="0" smtClean="0"/>
              <a:t> </a:t>
            </a:r>
            <a:r>
              <a:rPr lang="fr-FR" dirty="0" err="1" smtClean="0"/>
              <a:t>obs</a:t>
            </a:r>
            <a:endParaRPr lang="fr-FR" dirty="0" smtClean="0"/>
          </a:p>
          <a:p>
            <a:r>
              <a:rPr lang="fr-FR" dirty="0" err="1" smtClean="0"/>
              <a:t>during</a:t>
            </a:r>
            <a:r>
              <a:rPr lang="fr-FR" dirty="0" smtClean="0"/>
              <a:t> Igor </a:t>
            </a:r>
          </a:p>
          <a:p>
            <a:r>
              <a:rPr lang="fr-FR" dirty="0" smtClean="0"/>
              <a:t>(</a:t>
            </a:r>
            <a:r>
              <a:rPr lang="fr-FR" dirty="0" err="1" smtClean="0"/>
              <a:t>Reul</a:t>
            </a:r>
            <a:r>
              <a:rPr lang="fr-FR" dirty="0" smtClean="0"/>
              <a:t> et al, JGR 2012) </a:t>
            </a:r>
            <a:endParaRPr lang="fr-FR" dirty="0"/>
          </a:p>
        </p:txBody>
      </p:sp>
      <p:grpSp>
        <p:nvGrpSpPr>
          <p:cNvPr id="15" name="Groupe 14"/>
          <p:cNvGrpSpPr/>
          <p:nvPr/>
        </p:nvGrpSpPr>
        <p:grpSpPr>
          <a:xfrm>
            <a:off x="4214810" y="1214422"/>
            <a:ext cx="4929190" cy="4575421"/>
            <a:chOff x="4214810" y="1214422"/>
            <a:chExt cx="4929190" cy="4575421"/>
          </a:xfrm>
        </p:grpSpPr>
        <p:pic>
          <p:nvPicPr>
            <p:cNvPr id="75778" name="Picture 2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4714876" y="4357694"/>
              <a:ext cx="4105271" cy="7859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grpSp>
          <p:nvGrpSpPr>
            <p:cNvPr id="14" name="Groupe 13"/>
            <p:cNvGrpSpPr/>
            <p:nvPr/>
          </p:nvGrpSpPr>
          <p:grpSpPr>
            <a:xfrm>
              <a:off x="4214810" y="1214422"/>
              <a:ext cx="4695887" cy="3001171"/>
              <a:chOff x="4214810" y="1214422"/>
              <a:chExt cx="4695887" cy="3001171"/>
            </a:xfrm>
          </p:grpSpPr>
          <p:pic>
            <p:nvPicPr>
              <p:cNvPr id="3" name="Image 2" descr="WindPowerIndex.png"/>
              <p:cNvPicPr/>
              <p:nvPr/>
            </p:nvPicPr>
            <p:blipFill>
              <a:blip r:embed="rId4"/>
              <a:srcRect t="9251" r="2810" b="11894"/>
              <a:stretch>
                <a:fillRect/>
              </a:stretch>
            </p:blipFill>
            <p:spPr>
              <a:xfrm>
                <a:off x="4214810" y="1357298"/>
                <a:ext cx="4695887" cy="2858295"/>
              </a:xfrm>
              <a:prstGeom prst="rect">
                <a:avLst/>
              </a:prstGeom>
            </p:spPr>
          </p:pic>
          <p:sp>
            <p:nvSpPr>
              <p:cNvPr id="6" name="ZoneTexte 5"/>
              <p:cNvSpPr txBox="1"/>
              <p:nvPr/>
            </p:nvSpPr>
            <p:spPr>
              <a:xfrm>
                <a:off x="5143504" y="1214422"/>
                <a:ext cx="2056973" cy="369332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 rtlCol="0">
                <a:spAutoFit/>
              </a:bodyPr>
              <a:lstStyle/>
              <a:p>
                <a:r>
                  <a:rPr lang="fr-FR" dirty="0" smtClean="0"/>
                  <a:t>Wind Power Index</a:t>
                </a:r>
                <a:endParaRPr lang="fr-FR" dirty="0"/>
              </a:p>
            </p:txBody>
          </p:sp>
          <p:sp>
            <p:nvSpPr>
              <p:cNvPr id="9" name="ZoneTexte 8"/>
              <p:cNvSpPr txBox="1"/>
              <p:nvPr/>
            </p:nvSpPr>
            <p:spPr>
              <a:xfrm>
                <a:off x="6072198" y="2000240"/>
                <a:ext cx="1967205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fr-FR" dirty="0" smtClean="0"/>
                  <a:t>Radius </a:t>
                </a:r>
                <a:r>
                  <a:rPr lang="fr-FR" dirty="0" err="1" smtClean="0"/>
                  <a:t>at</a:t>
                </a:r>
                <a:r>
                  <a:rPr lang="fr-FR" dirty="0" smtClean="0"/>
                  <a:t> 34 </a:t>
                </a:r>
                <a:r>
                  <a:rPr lang="fr-FR" dirty="0" err="1" smtClean="0"/>
                  <a:t>knts</a:t>
                </a:r>
                <a:endParaRPr lang="fr-FR" dirty="0"/>
              </a:p>
            </p:txBody>
          </p:sp>
          <p:cxnSp>
            <p:nvCxnSpPr>
              <p:cNvPr id="11" name="Connecteur droit avec flèche 10"/>
              <p:cNvCxnSpPr/>
              <p:nvPr/>
            </p:nvCxnSpPr>
            <p:spPr>
              <a:xfrm rot="5400000">
                <a:off x="6215074" y="2500306"/>
                <a:ext cx="500066" cy="357190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2" name="ZoneTexte 11"/>
            <p:cNvSpPr txBox="1"/>
            <p:nvPr/>
          </p:nvSpPr>
          <p:spPr>
            <a:xfrm>
              <a:off x="4904698" y="5143512"/>
              <a:ext cx="4239302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dirty="0" smtClean="0"/>
                <a:t>Proxy for </a:t>
              </a:r>
              <a:r>
                <a:rPr lang="fr-FR" dirty="0" err="1" smtClean="0"/>
                <a:t>wind</a:t>
              </a:r>
              <a:r>
                <a:rPr lang="fr-FR" dirty="0" smtClean="0"/>
                <a:t> </a:t>
              </a:r>
              <a:r>
                <a:rPr lang="fr-FR" dirty="0" err="1" smtClean="0"/>
                <a:t>energy</a:t>
              </a:r>
              <a:r>
                <a:rPr lang="fr-FR" dirty="0" smtClean="0"/>
                <a:t> input</a:t>
              </a:r>
            </a:p>
            <a:p>
              <a:r>
                <a:rPr lang="fr-FR" dirty="0" smtClean="0"/>
                <a:t>to the </a:t>
              </a:r>
              <a:r>
                <a:rPr lang="fr-FR" dirty="0" err="1" smtClean="0"/>
                <a:t>ocean</a:t>
              </a:r>
              <a:r>
                <a:rPr lang="fr-FR" dirty="0" smtClean="0"/>
                <a:t> (Vincent et al, JGR 2012)</a:t>
              </a:r>
              <a:endParaRPr lang="fr-FR" dirty="0"/>
            </a:p>
          </p:txBody>
        </p:sp>
      </p:grpSp>
      <p:sp>
        <p:nvSpPr>
          <p:cNvPr id="13" name="ZoneTexte 12"/>
          <p:cNvSpPr txBox="1"/>
          <p:nvPr/>
        </p:nvSpPr>
        <p:spPr>
          <a:xfrm>
            <a:off x="1214414" y="6143644"/>
            <a:ext cx="6635214" cy="3693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fr-FR" dirty="0" smtClean="0"/>
              <a:t>=&gt;</a:t>
            </a:r>
            <a:r>
              <a:rPr lang="fr-FR" dirty="0" err="1" smtClean="0"/>
              <a:t>Strongest</a:t>
            </a:r>
            <a:r>
              <a:rPr lang="fr-FR" dirty="0" smtClean="0"/>
              <a:t> </a:t>
            </a:r>
            <a:r>
              <a:rPr lang="fr-FR" dirty="0" err="1" smtClean="0"/>
              <a:t>atmospheric</a:t>
            </a:r>
            <a:r>
              <a:rPr lang="fr-FR" dirty="0" smtClean="0"/>
              <a:t> forcing over the Amazon River Plume</a:t>
            </a:r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154" name="Image 11" descr="Fig2a_JClim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438" y="1165225"/>
            <a:ext cx="3978275" cy="3978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794C816-A8B8-4990-81E5-357640352953}" type="slidenum">
              <a:rPr lang="fr-FR"/>
              <a:pPr>
                <a:defRPr/>
              </a:pPr>
              <a:t>8</a:t>
            </a:fld>
            <a:endParaRPr lang="fr-FR"/>
          </a:p>
        </p:txBody>
      </p:sp>
      <p:sp>
        <p:nvSpPr>
          <p:cNvPr id="49156" name="Rectangle 1"/>
          <p:cNvSpPr>
            <a:spLocks noChangeArrowheads="1"/>
          </p:cNvSpPr>
          <p:nvPr/>
        </p:nvSpPr>
        <p:spPr bwMode="auto">
          <a:xfrm>
            <a:off x="285750" y="5286375"/>
            <a:ext cx="8740775" cy="10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just"/>
            <a:r>
              <a:rPr lang="en-US" sz="1200" b="1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Figure 2:</a:t>
            </a:r>
            <a:r>
              <a:rPr lang="en-US" sz="120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Two SMOS microwave satellite-derived SSS composite images of the Amazon plume region revealing the SSS conditions</a:t>
            </a:r>
          </a:p>
          <a:p>
            <a:pPr algn="just"/>
            <a:r>
              <a:rPr lang="en-US" sz="120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(a) before and (b) after the passing of Hurricane Igor, a category 5 hurricane that attained wind speeds of 136 knots in September 2010. </a:t>
            </a:r>
          </a:p>
          <a:p>
            <a:pPr algn="just"/>
            <a:r>
              <a:rPr lang="en-US" sz="120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Color-coded circles mark the successive hurricane eye positions and maximum 1-min sustained wind speed values in knots. </a:t>
            </a:r>
          </a:p>
          <a:p>
            <a:pPr algn="just"/>
            <a:r>
              <a:rPr lang="en-US" sz="120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Seven days of data centered on (a) 10 Sep 2010 and (b) 22 Sep 2010 have been averaged to construct the SSS images, which are smoothed</a:t>
            </a:r>
          </a:p>
          <a:p>
            <a:pPr algn="just"/>
            <a:r>
              <a:rPr lang="en-US" sz="120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by a 1° x 1°  block average.</a:t>
            </a:r>
            <a:endParaRPr lang="en-US">
              <a:ea typeface="Calibri" pitchFamily="34" charset="0"/>
              <a:cs typeface="Times New Roman" pitchFamily="18" charset="0"/>
            </a:endParaRPr>
          </a:p>
        </p:txBody>
      </p:sp>
      <p:grpSp>
        <p:nvGrpSpPr>
          <p:cNvPr id="2" name="Groupe 12"/>
          <p:cNvGrpSpPr>
            <a:grpSpLocks/>
          </p:cNvGrpSpPr>
          <p:nvPr/>
        </p:nvGrpSpPr>
        <p:grpSpPr bwMode="auto">
          <a:xfrm>
            <a:off x="642938" y="214313"/>
            <a:ext cx="7429500" cy="2609850"/>
            <a:chOff x="1500166" y="310226"/>
            <a:chExt cx="7215238" cy="2038316"/>
          </a:xfrm>
        </p:grpSpPr>
        <p:sp>
          <p:nvSpPr>
            <p:cNvPr id="14" name="Ellipse 13"/>
            <p:cNvSpPr/>
            <p:nvPr/>
          </p:nvSpPr>
          <p:spPr>
            <a:xfrm rot="2260357">
              <a:off x="2212439" y="2089413"/>
              <a:ext cx="766233" cy="259129"/>
            </a:xfrm>
            <a:prstGeom prst="ellipse">
              <a:avLst/>
            </a:prstGeom>
            <a:noFill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fr-FR"/>
            </a:p>
          </p:txBody>
        </p:sp>
        <p:cxnSp>
          <p:nvCxnSpPr>
            <p:cNvPr id="15" name="Connecteur droit avec flèche 14"/>
            <p:cNvCxnSpPr>
              <a:endCxn id="14" idx="0"/>
            </p:cNvCxnSpPr>
            <p:nvPr/>
          </p:nvCxnSpPr>
          <p:spPr>
            <a:xfrm rot="5400000">
              <a:off x="2610479" y="1006929"/>
              <a:ext cx="1192737" cy="1026784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36874" name="ZoneTexte 15"/>
            <p:cNvSpPr txBox="1">
              <a:spLocks noChangeArrowheads="1"/>
            </p:cNvSpPr>
            <p:nvPr/>
          </p:nvSpPr>
          <p:spPr bwMode="auto">
            <a:xfrm>
              <a:off x="1500166" y="310226"/>
              <a:ext cx="7215238" cy="504619"/>
            </a:xfrm>
            <a:prstGeom prst="rect">
              <a:avLst/>
            </a:prstGeom>
            <a:ln>
              <a:headEnd/>
              <a:tailEnd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>
              <a:spAutoFit/>
            </a:bodyPr>
            <a:lstStyle/>
            <a:p>
              <a:pPr>
                <a:defRPr/>
              </a:pPr>
              <a:r>
                <a:rPr lang="fr-FR" dirty="0"/>
                <a:t>Surface area~ 89000 km</a:t>
              </a:r>
              <a:r>
                <a:rPr lang="fr-FR" baseline="30000" dirty="0"/>
                <a:t>2</a:t>
              </a:r>
              <a:r>
                <a:rPr lang="fr-FR" dirty="0"/>
                <a:t>&gt; Lake Superior, the world </a:t>
              </a:r>
              <a:r>
                <a:rPr lang="fr-FR" dirty="0" err="1"/>
                <a:t>largest</a:t>
              </a:r>
              <a:r>
                <a:rPr lang="fr-FR" dirty="0"/>
                <a:t> </a:t>
              </a:r>
              <a:r>
                <a:rPr lang="fr-FR" dirty="0" err="1"/>
                <a:t>freshwater</a:t>
              </a:r>
              <a:r>
                <a:rPr lang="fr-FR" dirty="0"/>
                <a:t> </a:t>
              </a:r>
              <a:r>
                <a:rPr lang="fr-FR" dirty="0" err="1"/>
                <a:t>lake</a:t>
              </a:r>
              <a:r>
                <a:rPr lang="fr-FR" dirty="0"/>
                <a:t>: a </a:t>
              </a:r>
              <a:r>
                <a:rPr lang="fr-FR" dirty="0" err="1"/>
                <a:t>transfer</a:t>
              </a:r>
              <a:r>
                <a:rPr lang="fr-FR" dirty="0"/>
                <a:t> of 1 </a:t>
              </a:r>
              <a:r>
                <a:rPr lang="fr-FR" dirty="0" err="1"/>
                <a:t>GTo</a:t>
              </a:r>
              <a:r>
                <a:rPr lang="fr-FR" dirty="0"/>
                <a:t> of Salt in 5 </a:t>
              </a:r>
              <a:r>
                <a:rPr lang="fr-FR" dirty="0" err="1"/>
                <a:t>days</a:t>
              </a:r>
              <a:endParaRPr lang="fr-FR" dirty="0"/>
            </a:p>
          </p:txBody>
        </p:sp>
      </p:grpSp>
      <p:sp>
        <p:nvSpPr>
          <p:cNvPr id="49159" name="ZoneTexte 12"/>
          <p:cNvSpPr txBox="1">
            <a:spLocks noChangeArrowheads="1"/>
          </p:cNvSpPr>
          <p:nvPr/>
        </p:nvSpPr>
        <p:spPr bwMode="auto">
          <a:xfrm>
            <a:off x="571472" y="1059404"/>
            <a:ext cx="3583032" cy="36933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 dirty="0" smtClean="0"/>
              <a:t>SMOS SSS 1 </a:t>
            </a:r>
            <a:r>
              <a:rPr lang="fr-FR" dirty="0" err="1"/>
              <a:t>week</a:t>
            </a:r>
            <a:r>
              <a:rPr lang="fr-FR" dirty="0"/>
              <a:t> </a:t>
            </a:r>
            <a:r>
              <a:rPr lang="fr-FR" dirty="0" err="1"/>
              <a:t>Before</a:t>
            </a:r>
            <a:r>
              <a:rPr lang="fr-FR" dirty="0"/>
              <a:t> IGOR</a:t>
            </a:r>
          </a:p>
        </p:txBody>
      </p:sp>
      <p:grpSp>
        <p:nvGrpSpPr>
          <p:cNvPr id="3" name="Groupe 17"/>
          <p:cNvGrpSpPr>
            <a:grpSpLocks/>
          </p:cNvGrpSpPr>
          <p:nvPr/>
        </p:nvGrpSpPr>
        <p:grpSpPr bwMode="auto">
          <a:xfrm>
            <a:off x="4357688" y="987966"/>
            <a:ext cx="4176773" cy="4228556"/>
            <a:chOff x="4357686" y="987984"/>
            <a:chExt cx="4176916" cy="4227939"/>
          </a:xfrm>
        </p:grpSpPr>
        <p:pic>
          <p:nvPicPr>
            <p:cNvPr id="49161" name="Image 15" descr="Fig2b_JClim.png"/>
            <p:cNvPicPr>
              <a:picLocks noChangeAspect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4357686" y="1142978"/>
              <a:ext cx="4176916" cy="407294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49162" name="ZoneTexte 16"/>
            <p:cNvSpPr txBox="1">
              <a:spLocks noChangeArrowheads="1"/>
            </p:cNvSpPr>
            <p:nvPr/>
          </p:nvSpPr>
          <p:spPr bwMode="auto">
            <a:xfrm>
              <a:off x="4786327" y="987984"/>
              <a:ext cx="3378028" cy="369278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fr-FR" dirty="0" smtClean="0"/>
                <a:t>SMOS SSS 1 </a:t>
              </a:r>
              <a:r>
                <a:rPr lang="fr-FR" dirty="0" err="1"/>
                <a:t>week</a:t>
              </a:r>
              <a:r>
                <a:rPr lang="fr-FR" dirty="0"/>
                <a:t> </a:t>
              </a:r>
              <a:r>
                <a:rPr lang="fr-FR" dirty="0" err="1"/>
                <a:t>After</a:t>
              </a:r>
              <a:r>
                <a:rPr lang="fr-FR" dirty="0"/>
                <a:t> IGOR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178" name="Image 6" descr="sst_wake.png"/>
          <p:cNvPicPr>
            <a:picLocks noChangeAspect="1"/>
          </p:cNvPicPr>
          <p:nvPr/>
        </p:nvPicPr>
        <p:blipFill>
          <a:blip r:embed="rId2"/>
          <a:srcRect l="3160" t="571" r="6087" b="3172"/>
          <a:stretch>
            <a:fillRect/>
          </a:stretch>
        </p:blipFill>
        <p:spPr bwMode="auto">
          <a:xfrm>
            <a:off x="214313" y="714375"/>
            <a:ext cx="3502025" cy="2786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0179" name="Image 7" descr="sss_wake.png"/>
          <p:cNvPicPr>
            <a:picLocks noChangeAspect="1"/>
          </p:cNvPicPr>
          <p:nvPr/>
        </p:nvPicPr>
        <p:blipFill>
          <a:blip r:embed="rId3"/>
          <a:srcRect l="4137" t="571" r="7063" b="1872"/>
          <a:stretch>
            <a:fillRect/>
          </a:stretch>
        </p:blipFill>
        <p:spPr bwMode="auto">
          <a:xfrm>
            <a:off x="4462463" y="571500"/>
            <a:ext cx="3467100" cy="285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0180" name="Image 8" descr="density_wake.png"/>
          <p:cNvPicPr>
            <a:picLocks noChangeAspect="1"/>
          </p:cNvPicPr>
          <p:nvPr/>
        </p:nvPicPr>
        <p:blipFill>
          <a:blip r:embed="rId4"/>
          <a:srcRect l="5112" t="571" r="8038" b="3172"/>
          <a:stretch>
            <a:fillRect/>
          </a:stretch>
        </p:blipFill>
        <p:spPr bwMode="auto">
          <a:xfrm>
            <a:off x="285750" y="3554413"/>
            <a:ext cx="3286125" cy="2732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630" name="ZoneTexte 4"/>
          <p:cNvSpPr txBox="1">
            <a:spLocks noChangeArrowheads="1"/>
          </p:cNvSpPr>
          <p:nvPr/>
        </p:nvSpPr>
        <p:spPr bwMode="auto">
          <a:xfrm>
            <a:off x="1857375" y="142875"/>
            <a:ext cx="5572125" cy="369888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fr-FR" dirty="0"/>
              <a:t>Surface </a:t>
            </a:r>
            <a:r>
              <a:rPr lang="fr-FR" dirty="0" err="1"/>
              <a:t>wakes</a:t>
            </a:r>
            <a:r>
              <a:rPr lang="fr-FR" dirty="0"/>
              <a:t> of Igor: SST, </a:t>
            </a:r>
            <a:r>
              <a:rPr lang="fr-FR" dirty="0" err="1"/>
              <a:t>SSS,Density</a:t>
            </a:r>
            <a:r>
              <a:rPr lang="fr-FR" dirty="0"/>
              <a:t>, </a:t>
            </a:r>
            <a:r>
              <a:rPr lang="fr-FR" dirty="0" err="1"/>
              <a:t>Color</a:t>
            </a:r>
            <a:endParaRPr lang="fr-FR" dirty="0"/>
          </a:p>
        </p:txBody>
      </p:sp>
      <p:pic>
        <p:nvPicPr>
          <p:cNvPr id="50182" name="Image 11" descr="cdom_wake.png"/>
          <p:cNvPicPr>
            <a:picLocks noChangeAspect="1"/>
          </p:cNvPicPr>
          <p:nvPr/>
        </p:nvPicPr>
        <p:blipFill>
          <a:blip r:embed="rId5"/>
          <a:srcRect l="3160" t="571" r="8038" b="1872"/>
          <a:stretch>
            <a:fillRect/>
          </a:stretch>
        </p:blipFill>
        <p:spPr bwMode="auto">
          <a:xfrm>
            <a:off x="4572000" y="3519488"/>
            <a:ext cx="3357563" cy="2767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Débit">
  <a:themeElements>
    <a:clrScheme name="Personnalisé 1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002060"/>
      </a:hlink>
      <a:folHlink>
        <a:srgbClr val="002060"/>
      </a:folHlink>
    </a:clrScheme>
    <a:fontScheme name="Débit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Débit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Personnalisé 1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002060"/>
    </a:hlink>
    <a:folHlink>
      <a:srgbClr val="002060"/>
    </a:folHlink>
  </a:clrScheme>
</a:themeOverride>
</file>

<file path=ppt/theme/themeOverride2.xml><?xml version="1.0" encoding="utf-8"?>
<a:themeOverride xmlns:a="http://schemas.openxmlformats.org/drawingml/2006/main">
  <a:clrScheme name="Personnalisé 1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002060"/>
    </a:hlink>
    <a:folHlink>
      <a:srgbClr val="00206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14739</TotalTime>
  <Words>552</Words>
  <Application>Microsoft Office PowerPoint</Application>
  <PresentationFormat>Affichage à l'écran (4:3)</PresentationFormat>
  <Paragraphs>73</Paragraphs>
  <Slides>19</Slides>
  <Notes>0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19</vt:i4>
      </vt:variant>
    </vt:vector>
  </HeadingPairs>
  <TitlesOfParts>
    <vt:vector size="20" baseType="lpstr">
      <vt:lpstr>Débit</vt:lpstr>
      <vt:lpstr>Diapositive 1</vt:lpstr>
      <vt:lpstr>Diapositive 2</vt:lpstr>
      <vt:lpstr>Diapositive 3</vt:lpstr>
      <vt:lpstr>Diapositive 4</vt:lpstr>
      <vt:lpstr>Diapositive 5</vt:lpstr>
      <vt:lpstr>Diapositive 6</vt:lpstr>
      <vt:lpstr>Diapositive 7</vt:lpstr>
      <vt:lpstr>Diapositive 8</vt:lpstr>
      <vt:lpstr>Diapositive 9</vt:lpstr>
      <vt:lpstr>Diapositive 10</vt:lpstr>
      <vt:lpstr>Diapositive 11</vt:lpstr>
      <vt:lpstr>Diapositive 12</vt:lpstr>
      <vt:lpstr>Diapositive 13</vt:lpstr>
      <vt:lpstr>Diapositive 14</vt:lpstr>
      <vt:lpstr>Diapositive 15</vt:lpstr>
      <vt:lpstr>Diapositive 16</vt:lpstr>
      <vt:lpstr>Diapositive 17</vt:lpstr>
      <vt:lpstr>Diapositive 18</vt:lpstr>
      <vt:lpstr>Diapositive 19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Diapositive 1</dc:title>
  <dc:creator>nreul</dc:creator>
  <cp:lastModifiedBy>nreul</cp:lastModifiedBy>
  <cp:revision>1036</cp:revision>
  <dcterms:created xsi:type="dcterms:W3CDTF">2010-10-06T10:24:07Z</dcterms:created>
  <dcterms:modified xsi:type="dcterms:W3CDTF">2012-07-16T13:21:09Z</dcterms:modified>
</cp:coreProperties>
</file>