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421" r:id="rId2"/>
    <p:sldId id="355" r:id="rId3"/>
    <p:sldId id="363" r:id="rId4"/>
    <p:sldId id="356" r:id="rId5"/>
    <p:sldId id="364" r:id="rId6"/>
    <p:sldId id="357" r:id="rId7"/>
    <p:sldId id="367" r:id="rId8"/>
    <p:sldId id="370" r:id="rId9"/>
    <p:sldId id="376" r:id="rId10"/>
    <p:sldId id="381" r:id="rId11"/>
    <p:sldId id="382" r:id="rId12"/>
    <p:sldId id="432" r:id="rId13"/>
    <p:sldId id="419" r:id="rId14"/>
    <p:sldId id="423" r:id="rId15"/>
    <p:sldId id="424" r:id="rId16"/>
    <p:sldId id="426" r:id="rId17"/>
    <p:sldId id="427" r:id="rId18"/>
    <p:sldId id="425" r:id="rId19"/>
    <p:sldId id="428" r:id="rId20"/>
    <p:sldId id="429" r:id="rId21"/>
    <p:sldId id="430" r:id="rId22"/>
    <p:sldId id="431" r:id="rId23"/>
    <p:sldId id="422" r:id="rId24"/>
    <p:sldId id="420" r:id="rId25"/>
    <p:sldId id="377" r:id="rId2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00"/>
    <a:srgbClr val="170D93"/>
    <a:srgbClr val="001A64"/>
    <a:srgbClr val="69EC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22" autoAdjust="0"/>
    <p:restoredTop sz="99293" autoAdjust="0"/>
  </p:normalViewPr>
  <p:slideViewPr>
    <p:cSldViewPr>
      <p:cViewPr varScale="1">
        <p:scale>
          <a:sx n="128" d="100"/>
          <a:sy n="128" d="100"/>
        </p:scale>
        <p:origin x="-10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B0CB99-7FF7-4AAF-B48B-8FF90FF656FE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B48205-531A-45DC-A98E-573DDC9E81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04D8-BC52-4168-933D-DE4AAE38EE14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5B47D-2EDF-4CC7-B923-888006F99A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93810-B3C9-4BDF-B3F5-54135B695AED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C5285-DAD5-44E0-8864-A9991ECFB9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43F96-700B-40AA-BDE5-07B8D228F46C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31916-D8D6-47F2-B1F5-14B81129D4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7D0A4-9818-4B63-960D-4911D4E387CE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0D74B-6E08-4FB7-83A1-AF272EE56A4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C4ACB-1F79-49E3-9C25-9FF352686939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4F977-6B98-4D9C-9BC5-FB67A5E722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454F-DFFF-4B98-85BC-CD5ACBFDC296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12D7A-0D02-46CC-B2D7-DE8B1F67CD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119C0-C3AF-486A-9366-23A5D71E27E2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8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6CD9E-B772-4A10-A9AA-034F9B6F79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2551-8986-483F-93A2-DE4266899E99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803D-1B86-4DB0-AC1E-9B8A2849AE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2B25D-BB96-48C2-ACC1-920B68D52769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2D32-B3C7-40AE-AFA7-05DBB65904A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F3C9-4210-4CA4-A2C1-C322E4523869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25F9-24C4-4214-B194-FC202668DE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iangle rect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79419-B437-43BD-BFBD-CEBBDC2F93A4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6D594-A9A7-4947-A11D-03015C3F2E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6709E1-FB05-49AC-AFEF-ABB7C9325577}" type="datetimeFigureOut">
              <a:rPr lang="fr-FR"/>
              <a:pPr>
                <a:defRPr/>
              </a:pPr>
              <a:t>28/04/2014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0A5281-8EA3-4082-B0D1-0206F81CDE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1033" name="Group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4" r:id="rId2"/>
    <p:sldLayoutId id="2147483873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4" r:id="rId9"/>
    <p:sldLayoutId id="2147483870" r:id="rId10"/>
    <p:sldLayoutId id="21474838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0" y="0"/>
            <a:ext cx="2428860" cy="9286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0"/>
          <p:cNvGrpSpPr/>
          <p:nvPr/>
        </p:nvGrpSpPr>
        <p:grpSpPr>
          <a:xfrm>
            <a:off x="214282" y="928670"/>
            <a:ext cx="8929718" cy="4929222"/>
            <a:chOff x="214282" y="928670"/>
            <a:chExt cx="8929718" cy="4929222"/>
          </a:xfrm>
        </p:grpSpPr>
        <p:grpSp>
          <p:nvGrpSpPr>
            <p:cNvPr id="3" name="Groupe 8"/>
            <p:cNvGrpSpPr/>
            <p:nvPr/>
          </p:nvGrpSpPr>
          <p:grpSpPr>
            <a:xfrm>
              <a:off x="214282" y="928670"/>
              <a:ext cx="8929718" cy="4929222"/>
              <a:chOff x="214282" y="928670"/>
              <a:chExt cx="8929718" cy="4929222"/>
            </a:xfrm>
          </p:grpSpPr>
          <p:pic>
            <p:nvPicPr>
              <p:cNvPr id="8" name="Image 7" descr="P1012419.JPG"/>
              <p:cNvPicPr>
                <a:picLocks noChangeAspect="1"/>
              </p:cNvPicPr>
              <p:nvPr/>
            </p:nvPicPr>
            <p:blipFill>
              <a:blip r:embed="rId2" cstate="print"/>
              <a:srcRect l="2343" t="13541" b="14583"/>
              <a:stretch>
                <a:fillRect/>
              </a:stretch>
            </p:blipFill>
            <p:spPr>
              <a:xfrm>
                <a:off x="214282" y="928670"/>
                <a:ext cx="8929718" cy="4929222"/>
              </a:xfrm>
              <a:prstGeom prst="rect">
                <a:avLst/>
              </a:prstGeom>
            </p:spPr>
          </p:pic>
          <p:sp>
            <p:nvSpPr>
              <p:cNvPr id="4" name="Forme libre 3"/>
              <p:cNvSpPr/>
              <p:nvPr/>
            </p:nvSpPr>
            <p:spPr>
              <a:xfrm>
                <a:off x="1438031" y="953477"/>
                <a:ext cx="4423507" cy="3204308"/>
              </a:xfrm>
              <a:custGeom>
                <a:avLst/>
                <a:gdLst>
                  <a:gd name="connsiteX0" fmla="*/ 4423507 w 4423507"/>
                  <a:gd name="connsiteY0" fmla="*/ 3204308 h 3204308"/>
                  <a:gd name="connsiteX1" fmla="*/ 3931138 w 4423507"/>
                  <a:gd name="connsiteY1" fmla="*/ 3173046 h 3204308"/>
                  <a:gd name="connsiteX2" fmla="*/ 3470031 w 4423507"/>
                  <a:gd name="connsiteY2" fmla="*/ 3094892 h 3204308"/>
                  <a:gd name="connsiteX3" fmla="*/ 3071446 w 4423507"/>
                  <a:gd name="connsiteY3" fmla="*/ 2993292 h 3204308"/>
                  <a:gd name="connsiteX4" fmla="*/ 2704123 w 4423507"/>
                  <a:gd name="connsiteY4" fmla="*/ 2907323 h 3204308"/>
                  <a:gd name="connsiteX5" fmla="*/ 2352431 w 4423507"/>
                  <a:gd name="connsiteY5" fmla="*/ 2797908 h 3204308"/>
                  <a:gd name="connsiteX6" fmla="*/ 1938215 w 4423507"/>
                  <a:gd name="connsiteY6" fmla="*/ 2665046 h 3204308"/>
                  <a:gd name="connsiteX7" fmla="*/ 1602154 w 4423507"/>
                  <a:gd name="connsiteY7" fmla="*/ 2516554 h 3204308"/>
                  <a:gd name="connsiteX8" fmla="*/ 1242646 w 4423507"/>
                  <a:gd name="connsiteY8" fmla="*/ 2289908 h 3204308"/>
                  <a:gd name="connsiteX9" fmla="*/ 937846 w 4423507"/>
                  <a:gd name="connsiteY9" fmla="*/ 1961661 h 3204308"/>
                  <a:gd name="connsiteX10" fmla="*/ 734646 w 4423507"/>
                  <a:gd name="connsiteY10" fmla="*/ 1656861 h 3204308"/>
                  <a:gd name="connsiteX11" fmla="*/ 492369 w 4423507"/>
                  <a:gd name="connsiteY11" fmla="*/ 1227015 h 3204308"/>
                  <a:gd name="connsiteX12" fmla="*/ 304800 w 4423507"/>
                  <a:gd name="connsiteY12" fmla="*/ 820615 h 3204308"/>
                  <a:gd name="connsiteX13" fmla="*/ 148492 w 4423507"/>
                  <a:gd name="connsiteY13" fmla="*/ 445477 h 3204308"/>
                  <a:gd name="connsiteX14" fmla="*/ 31261 w 4423507"/>
                  <a:gd name="connsiteY14" fmla="*/ 117231 h 3204308"/>
                  <a:gd name="connsiteX15" fmla="*/ 0 w 4423507"/>
                  <a:gd name="connsiteY15" fmla="*/ 0 h 320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23507" h="3204308">
                    <a:moveTo>
                      <a:pt x="4423507" y="3204308"/>
                    </a:moveTo>
                    <a:cubicBezTo>
                      <a:pt x="4256779" y="3197795"/>
                      <a:pt x="4090051" y="3191282"/>
                      <a:pt x="3931138" y="3173046"/>
                    </a:cubicBezTo>
                    <a:cubicBezTo>
                      <a:pt x="3772225" y="3154810"/>
                      <a:pt x="3613313" y="3124851"/>
                      <a:pt x="3470031" y="3094892"/>
                    </a:cubicBezTo>
                    <a:cubicBezTo>
                      <a:pt x="3326749" y="3064933"/>
                      <a:pt x="3199097" y="3024554"/>
                      <a:pt x="3071446" y="2993292"/>
                    </a:cubicBezTo>
                    <a:cubicBezTo>
                      <a:pt x="2943795" y="2962031"/>
                      <a:pt x="2823959" y="2939887"/>
                      <a:pt x="2704123" y="2907323"/>
                    </a:cubicBezTo>
                    <a:cubicBezTo>
                      <a:pt x="2584287" y="2874759"/>
                      <a:pt x="2352431" y="2797908"/>
                      <a:pt x="2352431" y="2797908"/>
                    </a:cubicBezTo>
                    <a:cubicBezTo>
                      <a:pt x="2224780" y="2757529"/>
                      <a:pt x="2063261" y="2711938"/>
                      <a:pt x="1938215" y="2665046"/>
                    </a:cubicBezTo>
                    <a:cubicBezTo>
                      <a:pt x="1813169" y="2618154"/>
                      <a:pt x="1718082" y="2579077"/>
                      <a:pt x="1602154" y="2516554"/>
                    </a:cubicBezTo>
                    <a:cubicBezTo>
                      <a:pt x="1486226" y="2454031"/>
                      <a:pt x="1353364" y="2382390"/>
                      <a:pt x="1242646" y="2289908"/>
                    </a:cubicBezTo>
                    <a:cubicBezTo>
                      <a:pt x="1131928" y="2197426"/>
                      <a:pt x="1022513" y="2067169"/>
                      <a:pt x="937846" y="1961661"/>
                    </a:cubicBezTo>
                    <a:cubicBezTo>
                      <a:pt x="853179" y="1856153"/>
                      <a:pt x="808892" y="1779302"/>
                      <a:pt x="734646" y="1656861"/>
                    </a:cubicBezTo>
                    <a:cubicBezTo>
                      <a:pt x="660400" y="1534420"/>
                      <a:pt x="564010" y="1366389"/>
                      <a:pt x="492369" y="1227015"/>
                    </a:cubicBezTo>
                    <a:cubicBezTo>
                      <a:pt x="420728" y="1087641"/>
                      <a:pt x="362113" y="950871"/>
                      <a:pt x="304800" y="820615"/>
                    </a:cubicBezTo>
                    <a:cubicBezTo>
                      <a:pt x="247487" y="690359"/>
                      <a:pt x="194082" y="562708"/>
                      <a:pt x="148492" y="445477"/>
                    </a:cubicBezTo>
                    <a:cubicBezTo>
                      <a:pt x="102902" y="328246"/>
                      <a:pt x="56010" y="191477"/>
                      <a:pt x="31261" y="117231"/>
                    </a:cubicBezTo>
                    <a:cubicBezTo>
                      <a:pt x="6512" y="42985"/>
                      <a:pt x="7815" y="20841"/>
                      <a:pt x="0" y="0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Forme libre 4"/>
              <p:cNvSpPr/>
              <p:nvPr/>
            </p:nvSpPr>
            <p:spPr>
              <a:xfrm>
                <a:off x="4476913" y="930031"/>
                <a:ext cx="2220872" cy="2915138"/>
              </a:xfrm>
              <a:custGeom>
                <a:avLst/>
                <a:gdLst>
                  <a:gd name="connsiteX0" fmla="*/ 2220872 w 2220872"/>
                  <a:gd name="connsiteY0" fmla="*/ 2915138 h 2915138"/>
                  <a:gd name="connsiteX1" fmla="*/ 1791025 w 2220872"/>
                  <a:gd name="connsiteY1" fmla="*/ 2836984 h 2915138"/>
                  <a:gd name="connsiteX2" fmla="*/ 1283025 w 2220872"/>
                  <a:gd name="connsiteY2" fmla="*/ 2618154 h 2915138"/>
                  <a:gd name="connsiteX3" fmla="*/ 915702 w 2220872"/>
                  <a:gd name="connsiteY3" fmla="*/ 2321169 h 2915138"/>
                  <a:gd name="connsiteX4" fmla="*/ 517118 w 2220872"/>
                  <a:gd name="connsiteY4" fmla="*/ 1883507 h 2915138"/>
                  <a:gd name="connsiteX5" fmla="*/ 251395 w 2220872"/>
                  <a:gd name="connsiteY5" fmla="*/ 1375507 h 2915138"/>
                  <a:gd name="connsiteX6" fmla="*/ 118533 w 2220872"/>
                  <a:gd name="connsiteY6" fmla="*/ 867507 h 2915138"/>
                  <a:gd name="connsiteX7" fmla="*/ 16933 w 2220872"/>
                  <a:gd name="connsiteY7" fmla="*/ 359507 h 2915138"/>
                  <a:gd name="connsiteX8" fmla="*/ 16933 w 2220872"/>
                  <a:gd name="connsiteY8" fmla="*/ 0 h 291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872" h="2915138">
                    <a:moveTo>
                      <a:pt x="2220872" y="2915138"/>
                    </a:moveTo>
                    <a:cubicBezTo>
                      <a:pt x="2084102" y="2900809"/>
                      <a:pt x="1947333" y="2886481"/>
                      <a:pt x="1791025" y="2836984"/>
                    </a:cubicBezTo>
                    <a:cubicBezTo>
                      <a:pt x="1634717" y="2787487"/>
                      <a:pt x="1428912" y="2704123"/>
                      <a:pt x="1283025" y="2618154"/>
                    </a:cubicBezTo>
                    <a:cubicBezTo>
                      <a:pt x="1137138" y="2532185"/>
                      <a:pt x="1043353" y="2443610"/>
                      <a:pt x="915702" y="2321169"/>
                    </a:cubicBezTo>
                    <a:cubicBezTo>
                      <a:pt x="788051" y="2198728"/>
                      <a:pt x="627836" y="2041117"/>
                      <a:pt x="517118" y="1883507"/>
                    </a:cubicBezTo>
                    <a:cubicBezTo>
                      <a:pt x="406400" y="1725897"/>
                      <a:pt x="317826" y="1544840"/>
                      <a:pt x="251395" y="1375507"/>
                    </a:cubicBezTo>
                    <a:cubicBezTo>
                      <a:pt x="184964" y="1206174"/>
                      <a:pt x="157610" y="1036840"/>
                      <a:pt x="118533" y="867507"/>
                    </a:cubicBezTo>
                    <a:cubicBezTo>
                      <a:pt x="79456" y="698174"/>
                      <a:pt x="33866" y="504092"/>
                      <a:pt x="16933" y="359507"/>
                    </a:cubicBezTo>
                    <a:cubicBezTo>
                      <a:pt x="0" y="214923"/>
                      <a:pt x="18235" y="59918"/>
                      <a:pt x="16933" y="0"/>
                    </a:cubicBezTo>
                  </a:path>
                </a:pathLst>
              </a:cu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857224" y="3857628"/>
                <a:ext cx="13773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bg1"/>
                    </a:solidFill>
                  </a:rPr>
                  <a:t>Hurricane Igor</a:t>
                </a:r>
                <a:endParaRPr lang="fr-FR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5857884" y="4214818"/>
                <a:ext cx="17951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bg1"/>
                    </a:solidFill>
                  </a:rPr>
                  <a:t>Tropical Storm Julia</a:t>
                </a:r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smos_detour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081193">
              <a:off x="3295257" y="1160659"/>
              <a:ext cx="2265878" cy="2065186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500298" y="14093"/>
            <a:ext cx="6786610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Severe Marine Weather Studies using </a:t>
            </a:r>
          </a:p>
          <a:p>
            <a:pPr algn="ctr"/>
            <a:r>
              <a:rPr lang="en-US" sz="2400" b="1" dirty="0" smtClean="0"/>
              <a:t>SMOS L-band Sensor</a:t>
            </a:r>
            <a:endParaRPr lang="fr-FR" sz="2400" dirty="0"/>
          </a:p>
        </p:txBody>
      </p:sp>
      <p:pic>
        <p:nvPicPr>
          <p:cNvPr id="12" name="Image 14" descr="logo ES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6072206"/>
            <a:ext cx="642942" cy="27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6" descr="ifremer-log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6072206"/>
            <a:ext cx="799371" cy="1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6429396"/>
            <a:ext cx="254547" cy="20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1857356" y="6072206"/>
            <a:ext cx="5286375" cy="1384995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/>
              <a:t>Nicolas Reul</a:t>
            </a:r>
            <a:r>
              <a:rPr lang="fr-FR" baseline="30000" dirty="0"/>
              <a:t>1</a:t>
            </a:r>
            <a:r>
              <a:rPr lang="fr-FR" dirty="0"/>
              <a:t>, J. Tenerelli</a:t>
            </a:r>
            <a:r>
              <a:rPr lang="fr-FR" baseline="30000" dirty="0"/>
              <a:t>2</a:t>
            </a:r>
            <a:r>
              <a:rPr lang="fr-FR" dirty="0"/>
              <a:t>, B.Chapron</a:t>
            </a:r>
            <a:r>
              <a:rPr lang="fr-FR" baseline="30000" dirty="0"/>
              <a:t>1</a:t>
            </a:r>
            <a:r>
              <a:rPr lang="fr-FR" dirty="0"/>
              <a:t>, Y. Quilfen</a:t>
            </a:r>
            <a:r>
              <a:rPr lang="fr-FR" baseline="30000" dirty="0"/>
              <a:t>1</a:t>
            </a:r>
            <a:r>
              <a:rPr lang="fr-FR" dirty="0"/>
              <a:t>, D. </a:t>
            </a:r>
            <a:r>
              <a:rPr lang="fr-FR" dirty="0" err="1"/>
              <a:t>Vandemark</a:t>
            </a:r>
            <a:r>
              <a:rPr lang="fr-FR" dirty="0"/>
              <a:t> and Y. Kerr</a:t>
            </a:r>
            <a:r>
              <a:rPr lang="fr-FR" baseline="30000" dirty="0"/>
              <a:t>3</a:t>
            </a:r>
            <a:endParaRPr lang="fr-FR" dirty="0"/>
          </a:p>
          <a:p>
            <a:pPr>
              <a:defRPr/>
            </a:pPr>
            <a:endParaRPr lang="fr-FR" baseline="30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dirty="0"/>
              <a:t/>
            </a:r>
            <a:br>
              <a:rPr lang="fr-FR" dirty="0"/>
            </a:br>
            <a:endParaRPr lang="fr-FR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age 4" descr="smos_storms_POS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1470" y="-142900"/>
            <a:ext cx="2357454" cy="125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DSCN1054.JPG"/>
          <p:cNvPicPr>
            <a:picLocks noChangeAspect="1"/>
          </p:cNvPicPr>
          <p:nvPr/>
        </p:nvPicPr>
        <p:blipFill>
          <a:blip r:embed="rId2" cstate="print"/>
          <a:srcRect t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/>
        </p:nvSpPr>
        <p:spPr>
          <a:xfrm>
            <a:off x="214282" y="214290"/>
            <a:ext cx="4786346" cy="857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SuperStorm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Sandy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Viewed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by SMOS</a:t>
            </a:r>
          </a:p>
          <a:p>
            <a:pPr algn="ctr">
              <a:spcBef>
                <a:spcPct val="0"/>
              </a:spcBef>
              <a:defRPr/>
            </a:pPr>
            <a:endParaRPr kumimoji="0" lang="fr-FR" sz="2400" b="1" i="0" u="none" strike="noStrike" kern="1200" normalizeH="0" baseline="-25000" noProof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http://www.ifremer.fr/naiad/salinityremotesensing.ifremer.fr/sandy_smo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6096000" cy="457200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857224" y="1357298"/>
            <a:ext cx="33575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Sandy Oct 2012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e 12"/>
          <p:cNvGrpSpPr/>
          <p:nvPr/>
        </p:nvGrpSpPr>
        <p:grpSpPr>
          <a:xfrm>
            <a:off x="5357786" y="214290"/>
            <a:ext cx="3786214" cy="6215106"/>
            <a:chOff x="5357786" y="214290"/>
            <a:chExt cx="3786214" cy="6215106"/>
          </a:xfrm>
        </p:grpSpPr>
        <p:pic>
          <p:nvPicPr>
            <p:cNvPr id="9" name="Picture 4" descr="http://www.salinityremotesensing.ifremer.fr/news/smoscapturedsurfacewindsunderthelargestatlantichurricaneonrecord/Sandy_SMOS_3Station.png?attredirects=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43636" y="714356"/>
              <a:ext cx="2079608" cy="2423959"/>
            </a:xfrm>
            <a:prstGeom prst="rect">
              <a:avLst/>
            </a:prstGeom>
            <a:noFill/>
          </p:spPr>
        </p:pic>
        <p:pic>
          <p:nvPicPr>
            <p:cNvPr id="10" name="Picture 6" descr="http://www.salinityremotesensing.ifremer.fr/news/smoscapturedsurfacewindsunderthelargestatlantichurricaneonrecord/Sandy_SMOS_3Station_timeseries.png?attredirects=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83249" y="2857496"/>
              <a:ext cx="3089345" cy="3571900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5357786" y="214290"/>
              <a:ext cx="3786214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Validation with buoy data</a:t>
              </a:r>
              <a:endPara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DSCN1054.JPG"/>
          <p:cNvPicPr>
            <a:picLocks noChangeAspect="1"/>
          </p:cNvPicPr>
          <p:nvPr/>
        </p:nvPicPr>
        <p:blipFill>
          <a:blip r:embed="rId2" cstate="print"/>
          <a:srcRect t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/>
        </p:nvSpPr>
        <p:spPr>
          <a:xfrm>
            <a:off x="571472" y="-24"/>
            <a:ext cx="4500594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Hurricane Sandy</a:t>
            </a:r>
          </a:p>
          <a:p>
            <a:pPr algn="ctr">
              <a:spcBef>
                <a:spcPct val="0"/>
              </a:spcBef>
              <a:defRPr/>
            </a:pPr>
            <a:endParaRPr kumimoji="0" lang="fr-FR" sz="2400" b="1" i="0" u="none" strike="noStrike" kern="1200" normalizeH="0" baseline="-25000" noProof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5720" y="702214"/>
            <a:ext cx="72152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with NOAA hurricane hunter Aircraft Data (C-band )SFMR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5986" name="Picture 2" descr="http://www.salinityremotesensing.ifremer.fr/news/smoscapturedsurfacewindsunderthelargestatlantichurricaneonrecord/comp_with_sfmr_2810_map3.png?attredirects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3982177" cy="2987673"/>
          </a:xfrm>
          <a:prstGeom prst="rect">
            <a:avLst/>
          </a:prstGeom>
          <a:noFill/>
        </p:spPr>
      </p:pic>
      <p:pic>
        <p:nvPicPr>
          <p:cNvPr id="425988" name="Picture 4" descr="http://www.salinityremotesensing.ifremer.fr/news/smoscapturedsurfacewindsunderthelargestatlantichurricaneonrecord/comp_with_sfmr_2710_1.png?attredirects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904" y="4000504"/>
            <a:ext cx="6588096" cy="273406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072198" y="1857364"/>
            <a:ext cx="1458220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SMOS </a:t>
            </a:r>
            <a:r>
              <a:rPr lang="fr-FR" dirty="0" err="1" smtClean="0"/>
              <a:t>winds</a:t>
            </a:r>
            <a:endParaRPr lang="fr-FR" dirty="0" smtClean="0"/>
          </a:p>
          <a:p>
            <a:r>
              <a:rPr lang="fr-FR" sz="1400" dirty="0" err="1" smtClean="0"/>
              <a:t>Accuracy</a:t>
            </a:r>
            <a:endParaRPr lang="fr-FR" sz="1400" dirty="0" smtClean="0"/>
          </a:p>
          <a:p>
            <a:r>
              <a:rPr lang="fr-FR" sz="1400" dirty="0" smtClean="0"/>
              <a:t>~&lt;3 m/s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DSCN1054.JPG"/>
          <p:cNvPicPr>
            <a:picLocks noChangeAspect="1"/>
          </p:cNvPicPr>
          <p:nvPr/>
        </p:nvPicPr>
        <p:blipFill>
          <a:blip r:embed="rId2" cstate="print"/>
          <a:srcRect t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/>
        </p:nvSpPr>
        <p:spPr>
          <a:xfrm>
            <a:off x="571472" y="-24"/>
            <a:ext cx="6143668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Example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of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samplings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Oct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2013</a:t>
            </a:r>
            <a:endParaRPr lang="fr-FR" sz="24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kumimoji="0" lang="fr-FR" sz="2400" b="1" i="0" u="none" strike="noStrike" kern="1200" normalizeH="0" baseline="-25000" noProof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3" descr="Fig_webstory_typhoons_Oct2013_v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9" y="571480"/>
            <a:ext cx="8741123" cy="5143536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42844" y="5783065"/>
            <a:ext cx="862287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Legend: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Surface wind speed in km/h estimated from SMOS brightness temperature data acquired between the 10th and the 15th October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2013 under Typhoons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Phailin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(Bay of Bengal 11th Oct),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Nari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(South China Sea, 13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and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Wipha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(Western Pacific, 13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15th).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Typhoons eye tracks are indicated by small magenta dotted curves. Credits: ESA,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Ifremer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CLS.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Signature in SMOS data</a:t>
            </a:r>
            <a:endParaRPr lang="fr-FR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SMOS_Hyan_4to9_bis.png"/>
          <p:cNvPicPr/>
          <p:nvPr/>
        </p:nvPicPr>
        <p:blipFill>
          <a:blip r:embed="rId2"/>
          <a:srcRect l="8115" t="9362" r="5067" b="15745"/>
          <a:stretch>
            <a:fillRect/>
          </a:stretch>
        </p:blipFill>
        <p:spPr>
          <a:xfrm>
            <a:off x="428596" y="928671"/>
            <a:ext cx="8429683" cy="3286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282" y="4286256"/>
            <a:ext cx="86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/>
                <a:ea typeface="Calibri"/>
              </a:rPr>
              <a:t>Figure 1:</a:t>
            </a:r>
            <a:r>
              <a:rPr lang="en-US" sz="1600" dirty="0" smtClean="0">
                <a:latin typeface="Times New Roman"/>
                <a:ea typeface="Calibri"/>
              </a:rPr>
              <a:t> SMOS retrieved surface wind speed [km/h] along the eye track of super typhoon </a:t>
            </a:r>
            <a:r>
              <a:rPr lang="en-US" sz="1600" dirty="0" err="1" smtClean="0">
                <a:latin typeface="Times New Roman"/>
                <a:ea typeface="Calibri"/>
              </a:rPr>
              <a:t>Haiyan</a:t>
            </a:r>
            <a:r>
              <a:rPr lang="en-US" sz="1600" dirty="0" smtClean="0">
                <a:latin typeface="Times New Roman"/>
                <a:ea typeface="Calibri"/>
              </a:rPr>
              <a:t> from 4 to 9 Nov 2013.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Signature in SMOS data</a:t>
            </a:r>
            <a:endParaRPr lang="fr-FR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Image 6" descr="compHaiyanIgor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868" y="1142984"/>
            <a:ext cx="5266959" cy="3643338"/>
          </a:xfrm>
          <a:prstGeom prst="rect">
            <a:avLst/>
          </a:prstGeom>
        </p:spPr>
      </p:pic>
      <p:pic>
        <p:nvPicPr>
          <p:cNvPr id="8" name="Image 7" descr="SMOS_Hyan_4to9_bis.png"/>
          <p:cNvPicPr/>
          <p:nvPr/>
        </p:nvPicPr>
        <p:blipFill>
          <a:blip r:embed="rId3"/>
          <a:srcRect l="33976" t="17683" r="42011" b="15745"/>
          <a:stretch>
            <a:fillRect/>
          </a:stretch>
        </p:blipFill>
        <p:spPr>
          <a:xfrm>
            <a:off x="428596" y="1785926"/>
            <a:ext cx="2643206" cy="2286017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rot="5400000">
            <a:off x="1677967" y="2892421"/>
            <a:ext cx="928694" cy="158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143108" y="3000372"/>
            <a:ext cx="1643074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>
            <a:off x="4321570" y="3035694"/>
            <a:ext cx="26432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357686" y="1928802"/>
            <a:ext cx="1345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Super-</a:t>
            </a:r>
          </a:p>
          <a:p>
            <a:r>
              <a:rPr lang="fr-FR" dirty="0" err="1" smtClean="0"/>
              <a:t>Typhoon</a:t>
            </a:r>
            <a:endParaRPr lang="fr-FR" dirty="0" smtClean="0"/>
          </a:p>
          <a:p>
            <a:r>
              <a:rPr lang="fr-FR" dirty="0" err="1" smtClean="0"/>
              <a:t>Haiyan</a:t>
            </a:r>
            <a:r>
              <a:rPr lang="fr-FR" dirty="0" smtClean="0"/>
              <a:t> </a:t>
            </a:r>
          </a:p>
          <a:p>
            <a:r>
              <a:rPr lang="fr-FR" dirty="0" smtClean="0"/>
              <a:t>(2013)</a:t>
            </a:r>
          </a:p>
          <a:p>
            <a:r>
              <a:rPr lang="el-GR" dirty="0" smtClean="0"/>
              <a:t>Δ</a:t>
            </a:r>
            <a:r>
              <a:rPr lang="fr-FR" dirty="0" smtClean="0"/>
              <a:t>Tb=41 K !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rot="5400000">
            <a:off x="6250396" y="3607198"/>
            <a:ext cx="1500198" cy="79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143768" y="2786058"/>
            <a:ext cx="186461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Cat 4 Hurricane 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Igor (2010)</a:t>
            </a:r>
          </a:p>
          <a:p>
            <a:r>
              <a:rPr lang="el-GR" dirty="0" smtClean="0">
                <a:solidFill>
                  <a:srgbClr val="0000FF"/>
                </a:solidFill>
              </a:rPr>
              <a:t>Δ</a:t>
            </a:r>
            <a:r>
              <a:rPr lang="fr-FR" dirty="0" smtClean="0">
                <a:solidFill>
                  <a:srgbClr val="0000FF"/>
                </a:solidFill>
              </a:rPr>
              <a:t>Tb=22 K !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5500694" y="1712900"/>
            <a:ext cx="8572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215074" y="2855908"/>
            <a:ext cx="8572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4282" y="5143512"/>
            <a:ext cx="671530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Haiyan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Typhoon in 2013: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 brightest natural source of L-band radiation ever measured over the oceans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=&gt;an unprecedented natural extreme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Signature in SMOS data</a:t>
            </a:r>
            <a:endParaRPr lang="fr-FR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-142908" y="1142984"/>
            <a:ext cx="5143536" cy="3732585"/>
            <a:chOff x="2143108" y="1142984"/>
            <a:chExt cx="5539644" cy="3732585"/>
          </a:xfrm>
        </p:grpSpPr>
        <p:pic>
          <p:nvPicPr>
            <p:cNvPr id="7" name="Image 6" descr="Hyan_20131107_915_sectionNS_130W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143108" y="1142984"/>
              <a:ext cx="5539644" cy="3732585"/>
            </a:xfrm>
            <a:prstGeom prst="rect">
              <a:avLst/>
            </a:prstGeom>
          </p:spPr>
        </p:pic>
        <p:cxnSp>
          <p:nvCxnSpPr>
            <p:cNvPr id="8" name="Connecteur droit avec flèche 7"/>
            <p:cNvCxnSpPr/>
            <p:nvPr/>
          </p:nvCxnSpPr>
          <p:spPr>
            <a:xfrm rot="5400000">
              <a:off x="3036480" y="3035694"/>
              <a:ext cx="2928958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358480" y="1570024"/>
              <a:ext cx="85725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00034" y="4857760"/>
            <a:ext cx="385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urface wind speed deduced from the SMOS estimated excess brightness temperature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9155" name="Image 4" descr="SustainedWi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845" y="1362070"/>
            <a:ext cx="4563155" cy="3424252"/>
          </a:xfrm>
          <a:prstGeom prst="rect">
            <a:avLst/>
          </a:prstGeom>
          <a:noFill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857752" y="4786322"/>
            <a:ext cx="4000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Maximum sustained 1 minute wind speed estimated during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Haiyan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Typhoon. From SMOS data (black filled dots) compared to Advanced Dvorak Technique (ADT=blue diamond), CIMSS (yellow filled dots), SATCON (red) and Best Track from NHC (cyan).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67375" y="5934670"/>
            <a:ext cx="8276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Excellent agreement </a:t>
            </a:r>
            <a:r>
              <a:rPr lang="fr-FR" dirty="0" err="1" smtClean="0"/>
              <a:t>between</a:t>
            </a:r>
            <a:r>
              <a:rPr lang="fr-FR" dirty="0" smtClean="0"/>
              <a:t> SMOS max </a:t>
            </a:r>
            <a:r>
              <a:rPr lang="fr-FR" dirty="0" err="1" smtClean="0"/>
              <a:t>winds</a:t>
            </a:r>
            <a:r>
              <a:rPr lang="fr-FR" dirty="0" smtClean="0"/>
              <a:t> </a:t>
            </a:r>
            <a:r>
              <a:rPr lang="fr-FR" dirty="0" err="1" smtClean="0"/>
              <a:t>estimates</a:t>
            </a:r>
            <a:r>
              <a:rPr lang="fr-FR" dirty="0" smtClean="0"/>
              <a:t> and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traditional</a:t>
            </a:r>
            <a:endParaRPr lang="fr-FR" dirty="0" smtClean="0"/>
          </a:p>
          <a:p>
            <a:r>
              <a:rPr lang="fr-FR" dirty="0" err="1" smtClean="0"/>
              <a:t>Datasets</a:t>
            </a:r>
            <a:r>
              <a:rPr lang="fr-FR" dirty="0" smtClean="0"/>
              <a:t> (Dvorak, Best </a:t>
            </a:r>
            <a:r>
              <a:rPr lang="fr-FR" dirty="0" err="1" smtClean="0"/>
              <a:t>track</a:t>
            </a:r>
            <a:r>
              <a:rPr lang="fr-FR" dirty="0" smtClean="0"/>
              <a:t>,..)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/>
          </p:cNvSpPr>
          <p:nvPr/>
        </p:nvSpPr>
        <p:spPr bwMode="auto">
          <a:xfrm>
            <a:off x="2484438" y="981075"/>
            <a:ext cx="6659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/>
              <a:t>On 18 May 2012 Japan launched a new passive microwave instrument  with the largest in the world diameter of antenna - Advanced Microwave Scanning Radiometer (</a:t>
            </a:r>
            <a:r>
              <a:rPr lang="en-US" sz="2000">
                <a:solidFill>
                  <a:srgbClr val="FF3300"/>
                </a:solidFill>
              </a:rPr>
              <a:t>AMSR2</a:t>
            </a:r>
            <a:r>
              <a:rPr lang="en-US" sz="2000"/>
              <a:t>) onboard Global Change Observation Mission – Water satellite (</a:t>
            </a:r>
            <a:r>
              <a:rPr lang="en-US" sz="2000">
                <a:solidFill>
                  <a:srgbClr val="FF3300"/>
                </a:solidFill>
              </a:rPr>
              <a:t>GCOM-W1</a:t>
            </a:r>
            <a:r>
              <a:rPr lang="en-US" sz="2000"/>
              <a:t> “Shizuku”)</a:t>
            </a:r>
            <a:br>
              <a:rPr lang="en-US" sz="2000"/>
            </a:br>
            <a:endParaRPr lang="en-US" sz="200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927350"/>
            <a:ext cx="410368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2484438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89250"/>
            <a:ext cx="50768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2636838"/>
            <a:ext cx="212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</a:rPr>
              <a:t>Additional channel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771775" y="2636838"/>
            <a:ext cx="212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</a:rPr>
              <a:t>Better than AMSR-E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92275" y="5737225"/>
            <a:ext cx="1439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</a:rPr>
              <a:t>Same as AMSR-E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2051050" y="5519738"/>
            <a:ext cx="2159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2555875" y="5519738"/>
            <a:ext cx="14287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148263" y="5592763"/>
            <a:ext cx="3995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Potential accuracy for SWS retrievals is 1 m/s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14282" y="-24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Merged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SMOS-AMSR-2-SMAP High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products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00034" y="1142984"/>
            <a:ext cx="7667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</a:rPr>
              <a:t>Over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</a:rPr>
              <a:t>most rainy atmospheres rain radiation at 10.65, 7.3, and 6.9 GHz can be parameterized in terms of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1600" i="1" dirty="0">
                <a:solidFill>
                  <a:schemeClr val="tx2"/>
                </a:solidFill>
                <a:latin typeface="Times New Roman" pitchFamily="18" charset="0"/>
              </a:rPr>
              <a:t>T</a:t>
            </a:r>
            <a:r>
              <a:rPr lang="en-US" sz="1600" i="1" baseline="-25000" dirty="0">
                <a:solidFill>
                  <a:schemeClr val="tx2"/>
                </a:solidFill>
                <a:latin typeface="Times New Roman" pitchFamily="18" charset="0"/>
              </a:rPr>
              <a:t>B</a:t>
            </a:r>
            <a:r>
              <a:rPr lang="en-US" sz="1600" baseline="30000" dirty="0">
                <a:solidFill>
                  <a:schemeClr val="tx2"/>
                </a:solidFill>
                <a:latin typeface="Times New Roman" pitchFamily="18" charset="0"/>
              </a:rPr>
              <a:t>V</a:t>
            </a:r>
            <a:r>
              <a:rPr lang="en-US" sz="1600" baseline="-25000" dirty="0">
                <a:solidFill>
                  <a:schemeClr val="tx2"/>
                </a:solidFill>
                <a:latin typeface="Times New Roman" pitchFamily="18" charset="0"/>
              </a:rPr>
              <a:t>7,6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</a:rPr>
              <a:t> and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1600" i="1" dirty="0">
                <a:solidFill>
                  <a:schemeClr val="tx2"/>
                </a:solidFill>
                <a:latin typeface="Times New Roman" pitchFamily="18" charset="0"/>
              </a:rPr>
              <a:t>T</a:t>
            </a:r>
            <a:r>
              <a:rPr lang="en-US" sz="1600" i="1" baseline="-25000" dirty="0">
                <a:solidFill>
                  <a:schemeClr val="tx2"/>
                </a:solidFill>
                <a:latin typeface="Times New Roman" pitchFamily="18" charset="0"/>
              </a:rPr>
              <a:t>B</a:t>
            </a:r>
            <a:r>
              <a:rPr lang="en-US" sz="1600" baseline="30000" dirty="0">
                <a:solidFill>
                  <a:schemeClr val="tx2"/>
                </a:solidFill>
                <a:latin typeface="Times New Roman" pitchFamily="18" charset="0"/>
              </a:rPr>
              <a:t>V</a:t>
            </a:r>
            <a:r>
              <a:rPr lang="en-US" sz="1600" baseline="-25000" dirty="0">
                <a:solidFill>
                  <a:schemeClr val="tx2"/>
                </a:solidFill>
                <a:latin typeface="Times New Roman" pitchFamily="18" charset="0"/>
              </a:rPr>
              <a:t>10,7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</a:rPr>
              <a:t>. and related to rain rate (RR). After subtraction of the rain part from the total </a:t>
            </a:r>
            <a:r>
              <a:rPr lang="en-US" sz="1600" i="1" dirty="0">
                <a:solidFill>
                  <a:schemeClr val="tx2"/>
                </a:solidFill>
                <a:latin typeface="Times New Roman" pitchFamily="18" charset="0"/>
              </a:rPr>
              <a:t>T</a:t>
            </a:r>
            <a:r>
              <a:rPr lang="en-US" sz="1600" i="1" baseline="-25000" dirty="0">
                <a:solidFill>
                  <a:schemeClr val="tx2"/>
                </a:solidFill>
                <a:latin typeface="Times New Roman" pitchFamily="18" charset="0"/>
              </a:rPr>
              <a:t>B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</a:rPr>
              <a:t> rain-free SWS can be applied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500305"/>
            <a:ext cx="5508528" cy="404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78563" y="0"/>
            <a:ext cx="8786874" cy="1071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</a:rPr>
              <a:t>AMSR2 all weather wind speed retrieval algorithms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600" dirty="0" err="1" smtClean="0">
                <a:solidFill>
                  <a:srgbClr val="FFC000"/>
                </a:solidFill>
              </a:rPr>
              <a:t>Zabolotskikh</a:t>
            </a:r>
            <a:r>
              <a:rPr lang="en-US" sz="1600" dirty="0" smtClean="0">
                <a:solidFill>
                  <a:srgbClr val="FFC000"/>
                </a:solidFill>
              </a:rPr>
              <a:t> E et al. GRL, 2014</a:t>
            </a:r>
            <a:endParaRPr lang="en-US" sz="1600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000372"/>
            <a:ext cx="3231592" cy="198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Merged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SMOS-AMSR-2-SMAP High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products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206"/>
            <a:ext cx="4824413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413" y="1500206"/>
            <a:ext cx="3897312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14282" y="1139844"/>
            <a:ext cx="810104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Surface wind speed (SWS) in the </a:t>
            </a:r>
            <a:r>
              <a:rPr lang="en-US" dirty="0" err="1">
                <a:solidFill>
                  <a:schemeClr val="accent2"/>
                </a:solidFill>
              </a:rPr>
              <a:t>extratropical</a:t>
            </a:r>
            <a:r>
              <a:rPr lang="en-US" dirty="0">
                <a:solidFill>
                  <a:schemeClr val="accent2"/>
                </a:solidFill>
              </a:rPr>
              <a:t> cyclone 29 January 2013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5746769"/>
            <a:ext cx="392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</a:rPr>
              <a:t>AMSR2 JAXA standard product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824413" y="5746769"/>
            <a:ext cx="392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</a:rPr>
              <a:t>AMSR2 new algorithm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00694" y="6143644"/>
            <a:ext cx="3113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latin typeface="+mj-lt"/>
              </a:rPr>
              <a:t>Zabolotskikh</a:t>
            </a:r>
            <a:r>
              <a:rPr lang="en-US" dirty="0" smtClean="0">
                <a:latin typeface="+mj-lt"/>
              </a:rPr>
              <a:t> E et al. GRL,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5922094" cy="536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85720" y="142852"/>
            <a:ext cx="8001023" cy="6429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2400" b="1" dirty="0" smtClean="0">
                <a:solidFill>
                  <a:srgbClr val="FFC000"/>
                </a:solidFill>
                <a:latin typeface="+mj-lt"/>
              </a:rPr>
              <a:t>AMSR2 wind speed retrieval algorithm applied to </a:t>
            </a:r>
            <a:r>
              <a:rPr lang="en-US" sz="2400" b="1" dirty="0" err="1" smtClean="0">
                <a:solidFill>
                  <a:srgbClr val="FFC000"/>
                </a:solidFill>
                <a:latin typeface="+mj-lt"/>
              </a:rPr>
              <a:t>Haiyan</a:t>
            </a:r>
            <a:endParaRPr lang="en-US" sz="2400" b="1" dirty="0" smtClean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6051" y="1571625"/>
            <a:ext cx="3914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1428750" y="857250"/>
            <a:ext cx="5500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 err="1"/>
              <a:t>Increase</a:t>
            </a:r>
            <a:r>
              <a:rPr lang="fr-FR" dirty="0"/>
              <a:t> of the </a:t>
            </a:r>
            <a:r>
              <a:rPr lang="fr-FR" dirty="0" err="1"/>
              <a:t>microwave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emissivity</a:t>
            </a:r>
            <a:endParaRPr lang="fr-FR" dirty="0"/>
          </a:p>
          <a:p>
            <a:pPr algn="ctr"/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wind</a:t>
            </a:r>
            <a:r>
              <a:rPr lang="fr-FR" dirty="0"/>
              <a:t> speed </a:t>
            </a:r>
            <a:r>
              <a:rPr lang="fr-FR" dirty="0">
                <a:sym typeface="Wingdings" pitchFamily="2" charset="2"/>
              </a:rPr>
              <a:t> </a:t>
            </a:r>
            <a:r>
              <a:rPr lang="fr-FR" dirty="0" smtClean="0">
                <a:sym typeface="Wingdings" pitchFamily="2" charset="2"/>
              </a:rPr>
              <a:t>surface </a:t>
            </a:r>
            <a:r>
              <a:rPr lang="fr-FR" dirty="0" err="1" smtClean="0">
                <a:sym typeface="Wingdings" pitchFamily="2" charset="2"/>
              </a:rPr>
              <a:t>foam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>
                <a:sym typeface="Wingdings" pitchFamily="2" charset="2"/>
              </a:rPr>
              <a:t>change </a:t>
            </a:r>
            <a:r>
              <a:rPr lang="fr-FR" dirty="0" smtClean="0">
                <a:sym typeface="Wingdings" pitchFamily="2" charset="2"/>
              </a:rPr>
              <a:t>impacts</a:t>
            </a:r>
            <a:endParaRPr lang="fr-FR" dirty="0"/>
          </a:p>
        </p:txBody>
      </p:sp>
      <p:sp>
        <p:nvSpPr>
          <p:cNvPr id="13316" name="ZoneTexte 3"/>
          <p:cNvSpPr txBox="1">
            <a:spLocks noChangeArrowheads="1"/>
          </p:cNvSpPr>
          <p:nvPr/>
        </p:nvSpPr>
        <p:spPr bwMode="auto">
          <a:xfrm>
            <a:off x="857250" y="4500563"/>
            <a:ext cx="81613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This information can be used to retrieve the surface wind speed in Hurricanes:</a:t>
            </a:r>
          </a:p>
          <a:p>
            <a:endParaRPr lang="fr-FR"/>
          </a:p>
          <a:p>
            <a:r>
              <a:rPr lang="fr-FR"/>
              <a:t>Principle of the Step Frequency Microwave Radiometer (SFMR)  C-band:</a:t>
            </a:r>
          </a:p>
          <a:p>
            <a:endParaRPr lang="fr-FR"/>
          </a:p>
          <a:p>
            <a:r>
              <a:rPr lang="fr-FR"/>
              <a:t>NOAA’s primary airborn sensor for measuring Tropical Cyclone surface </a:t>
            </a:r>
          </a:p>
          <a:p>
            <a:r>
              <a:rPr lang="fr-FR"/>
              <a:t>wind speeds since 30 year (Ulhorn et al., 2003, 2007).</a:t>
            </a:r>
          </a:p>
        </p:txBody>
      </p:sp>
      <p:pic>
        <p:nvPicPr>
          <p:cNvPr id="5" name="Picture 2" descr="http://www.hinghamweather.com/main/wp-content/uploads/2011/03/hurricanehunt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4980" y="2357430"/>
            <a:ext cx="2344738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429405" y="1857368"/>
            <a:ext cx="2500313" cy="3698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hunter P-3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85720" y="142852"/>
            <a:ext cx="757242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speed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retrieval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in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extreme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: SFMR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Image 1" descr="FIG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2"/>
            <a:ext cx="2786050" cy="179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6637185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78563" y="0"/>
            <a:ext cx="7465271" cy="7857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SMOS versus AMSR2 SWS in </a:t>
            </a:r>
            <a:r>
              <a:rPr lang="fr-FR" sz="36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endParaRPr lang="en-US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-24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Merged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SMOS-AMSR-2-SMAP High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products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189849" cy="595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9148" y="857232"/>
            <a:ext cx="4560570" cy="556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8786842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tracking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Extra-Tropical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Storms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 &amp; AMSR2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857232"/>
            <a:ext cx="5286412" cy="579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5417" y="1219201"/>
            <a:ext cx="4158615" cy="320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071538" y="642918"/>
            <a:ext cx="38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SMOS (L-band)+ AMSR-2 (C-band)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10649" y="84509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Ascat</a:t>
            </a:r>
            <a:endParaRPr lang="fr-F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71802" y="500042"/>
            <a:ext cx="292895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Summary</a:t>
            </a: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(1)</a:t>
            </a: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285720" y="1357298"/>
            <a:ext cx="8286750" cy="682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b="1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evidenced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clear</a:t>
            </a:r>
            <a:r>
              <a:rPr lang="fr-FR" sz="2000" dirty="0" smtClean="0">
                <a:latin typeface="Times New Roman" pitchFamily="18" charset="0"/>
              </a:rPr>
              <a:t> SMOS </a:t>
            </a:r>
            <a:r>
              <a:rPr lang="fr-FR" sz="2000" dirty="0" err="1" smtClean="0">
                <a:latin typeface="Times New Roman" pitchFamily="18" charset="0"/>
              </a:rPr>
              <a:t>brightness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temperature</a:t>
            </a:r>
            <a:r>
              <a:rPr lang="fr-FR" sz="2000" dirty="0" smtClean="0">
                <a:latin typeface="Times New Roman" pitchFamily="18" charset="0"/>
              </a:rPr>
              <a:t> signal </a:t>
            </a:r>
            <a:r>
              <a:rPr lang="fr-FR" sz="2000" dirty="0" err="1" smtClean="0">
                <a:latin typeface="Times New Roman" pitchFamily="18" charset="0"/>
              </a:rPr>
              <a:t>associated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with</a:t>
            </a:r>
            <a:r>
              <a:rPr lang="fr-FR" sz="2000" dirty="0" smtClean="0">
                <a:latin typeface="Times New Roman" pitchFamily="18" charset="0"/>
              </a:rPr>
              <a:t> the passage of Hurricanes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smtClean="0">
                <a:latin typeface="Times New Roman" pitchFamily="18" charset="0"/>
              </a:rPr>
              <a:t>By </a:t>
            </a:r>
            <a:r>
              <a:rPr lang="fr-FR" sz="2000" dirty="0" err="1" smtClean="0">
                <a:latin typeface="Times New Roman" pitchFamily="18" charset="0"/>
              </a:rPr>
              <a:t>analysing</a:t>
            </a:r>
            <a:r>
              <a:rPr lang="fr-FR" sz="2000" dirty="0" smtClean="0">
                <a:latin typeface="Times New Roman" pitchFamily="18" charset="0"/>
              </a:rPr>
              <a:t> SMOS </a:t>
            </a:r>
            <a:r>
              <a:rPr lang="fr-FR" sz="2000" dirty="0" err="1" smtClean="0">
                <a:latin typeface="Times New Roman" pitchFamily="18" charset="0"/>
              </a:rPr>
              <a:t>intercept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with</a:t>
            </a:r>
            <a:r>
              <a:rPr lang="fr-FR" sz="2000" dirty="0" smtClean="0">
                <a:latin typeface="Times New Roman" pitchFamily="18" charset="0"/>
              </a:rPr>
              <a:t> Hurricane Igor in 2010 and </a:t>
            </a:r>
            <a:r>
              <a:rPr lang="fr-FR" sz="2000" dirty="0" err="1" smtClean="0">
                <a:latin typeface="Times New Roman" pitchFamily="18" charset="0"/>
              </a:rPr>
              <a:t>collecting</a:t>
            </a:r>
            <a:r>
              <a:rPr lang="fr-FR" sz="2000" dirty="0" smtClean="0">
                <a:latin typeface="Times New Roman" pitchFamily="18" charset="0"/>
              </a:rPr>
              <a:t> an ensemble on </a:t>
            </a:r>
            <a:r>
              <a:rPr lang="fr-FR" sz="2000" dirty="0" err="1" smtClean="0">
                <a:latin typeface="Times New Roman" pitchFamily="18" charset="0"/>
              </a:rPr>
              <a:t>auxilliary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</a:rPr>
              <a:t> speed informations, </a:t>
            </a:r>
            <a:r>
              <a:rPr lang="fr-FR" sz="2000" dirty="0" err="1" smtClean="0">
                <a:latin typeface="Times New Roman" pitchFamily="18" charset="0"/>
              </a:rPr>
              <a:t>we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developed</a:t>
            </a:r>
            <a:r>
              <a:rPr lang="fr-FR" sz="2000" dirty="0" smtClean="0">
                <a:latin typeface="Times New Roman" pitchFamily="18" charset="0"/>
              </a:rPr>
              <a:t> a </a:t>
            </a:r>
            <a:r>
              <a:rPr lang="fr-FR" sz="2000" dirty="0" err="1" smtClean="0">
                <a:latin typeface="Times New Roman" pitchFamily="18" charset="0"/>
              </a:rPr>
              <a:t>Geophysical</a:t>
            </a:r>
            <a:r>
              <a:rPr lang="fr-FR" sz="2000" dirty="0" smtClean="0">
                <a:latin typeface="Times New Roman" pitchFamily="18" charset="0"/>
              </a:rPr>
              <a:t> Model </a:t>
            </a:r>
            <a:r>
              <a:rPr lang="fr-FR" sz="2000" dirty="0" err="1" smtClean="0">
                <a:latin typeface="Times New Roman" pitchFamily="18" charset="0"/>
              </a:rPr>
              <a:t>Function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relating</a:t>
            </a:r>
            <a:r>
              <a:rPr lang="fr-FR" sz="2000" dirty="0" smtClean="0">
                <a:latin typeface="Times New Roman" pitchFamily="18" charset="0"/>
              </a:rPr>
              <a:t> the SMOS Tb </a:t>
            </a:r>
            <a:r>
              <a:rPr lang="fr-FR" sz="2000" dirty="0" err="1" smtClean="0">
                <a:latin typeface="Times New Roman" pitchFamily="18" charset="0"/>
              </a:rPr>
              <a:t>estimated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at</a:t>
            </a:r>
            <a:r>
              <a:rPr lang="fr-FR" sz="2000" dirty="0" smtClean="0">
                <a:latin typeface="Times New Roman" pitchFamily="18" charset="0"/>
              </a:rPr>
              <a:t> the surface (</a:t>
            </a:r>
            <a:r>
              <a:rPr lang="fr-FR" sz="2000" dirty="0" err="1" smtClean="0">
                <a:latin typeface="Times New Roman" pitchFamily="18" charset="0"/>
              </a:rPr>
              <a:t>corrected</a:t>
            </a:r>
            <a:r>
              <a:rPr lang="fr-FR" sz="2000" dirty="0" smtClean="0">
                <a:latin typeface="Times New Roman" pitchFamily="18" charset="0"/>
              </a:rPr>
              <a:t> for </a:t>
            </a:r>
            <a:r>
              <a:rPr lang="fr-FR" sz="2000" dirty="0" err="1" smtClean="0">
                <a:latin typeface="Times New Roman" pitchFamily="18" charset="0"/>
              </a:rPr>
              <a:t>atmosphere</a:t>
            </a:r>
            <a:r>
              <a:rPr lang="fr-FR" sz="2000" dirty="0" smtClean="0">
                <a:latin typeface="Times New Roman" pitchFamily="18" charset="0"/>
              </a:rPr>
              <a:t>) to the surface </a:t>
            </a:r>
            <a:r>
              <a:rPr lang="fr-FR" sz="2000" dirty="0" err="1" smtClean="0">
                <a:latin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</a:rPr>
              <a:t> speed.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have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shown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SMOS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allow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retrieve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important structural surface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hurricanes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as the radius of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speed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larger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34, 50 and 64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knots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are Key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parameters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to monitor tropical cyclone intensification</a:t>
            </a:r>
          </a:p>
          <a:p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Ascat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R34 but not R50 &amp; R64=&gt;SMOS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does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b="1" dirty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fr-FR" dirty="0">
              <a:latin typeface="Times New Roman" pitchFamily="18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85720" y="5072074"/>
            <a:ext cx="79989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SMOS </a:t>
            </a:r>
            <a:r>
              <a:rPr lang="fr-FR" dirty="0" err="1"/>
              <a:t>clearly</a:t>
            </a:r>
            <a:r>
              <a:rPr lang="fr-FR" dirty="0"/>
              <a:t> </a:t>
            </a:r>
            <a:r>
              <a:rPr lang="fr-FR" dirty="0" err="1"/>
              <a:t>outperform</a:t>
            </a:r>
            <a:r>
              <a:rPr lang="fr-FR" dirty="0"/>
              <a:t> ASCAT </a:t>
            </a:r>
            <a:r>
              <a:rPr lang="fr-FR" dirty="0" smtClean="0"/>
              <a:t>&amp; ECMWF in the Igor case in area far </a:t>
            </a:r>
            <a:r>
              <a:rPr lang="fr-FR" dirty="0" err="1" smtClean="0"/>
              <a:t>from</a:t>
            </a:r>
            <a:endParaRPr lang="fr-FR" dirty="0" smtClean="0"/>
          </a:p>
          <a:p>
            <a:r>
              <a:rPr lang="fr-FR" dirty="0" err="1" smtClean="0"/>
              <a:t>Aircraft</a:t>
            </a:r>
            <a:r>
              <a:rPr lang="fr-FR" dirty="0" smtClean="0"/>
              <a:t> observations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71802" y="500042"/>
            <a:ext cx="292895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Summary</a:t>
            </a: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(2)</a:t>
            </a: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285720" y="1357298"/>
            <a:ext cx="8286750" cy="68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b="1" dirty="0" smtClean="0">
                <a:latin typeface="Times New Roman" pitchFamily="18" charset="0"/>
              </a:rPr>
              <a:t> The </a:t>
            </a:r>
            <a:r>
              <a:rPr lang="fr-FR" sz="2000" b="1" dirty="0" err="1" smtClean="0">
                <a:latin typeface="Times New Roman" pitchFamily="18" charset="0"/>
              </a:rPr>
              <a:t>potential</a:t>
            </a:r>
            <a:r>
              <a:rPr lang="fr-FR" sz="2000" b="1" dirty="0" smtClean="0">
                <a:latin typeface="Times New Roman" pitchFamily="18" charset="0"/>
              </a:rPr>
              <a:t> </a:t>
            </a:r>
            <a:r>
              <a:rPr lang="fr-FR" sz="2000" b="1" dirty="0" err="1" smtClean="0">
                <a:latin typeface="Times New Roman" pitchFamily="18" charset="0"/>
              </a:rPr>
              <a:t>effect</a:t>
            </a:r>
            <a:r>
              <a:rPr lang="fr-FR" sz="2000" b="1" dirty="0" smtClean="0">
                <a:latin typeface="Times New Roman" pitchFamily="18" charset="0"/>
              </a:rPr>
              <a:t> on </a:t>
            </a:r>
            <a:r>
              <a:rPr lang="fr-FR" sz="2000" b="1" dirty="0" err="1" smtClean="0">
                <a:latin typeface="Times New Roman" pitchFamily="18" charset="0"/>
              </a:rPr>
              <a:t>rain</a:t>
            </a:r>
            <a:r>
              <a:rPr lang="fr-FR" sz="2000" b="1" dirty="0" smtClean="0">
                <a:latin typeface="Times New Roman" pitchFamily="18" charset="0"/>
              </a:rPr>
              <a:t> </a:t>
            </a:r>
            <a:r>
              <a:rPr lang="fr-FR" sz="2000" b="1" dirty="0" err="1" smtClean="0">
                <a:latin typeface="Times New Roman" pitchFamily="18" charset="0"/>
              </a:rPr>
              <a:t>at</a:t>
            </a:r>
            <a:r>
              <a:rPr lang="fr-FR" sz="2000" b="1" dirty="0" smtClean="0">
                <a:latin typeface="Times New Roman" pitchFamily="18" charset="0"/>
              </a:rPr>
              <a:t> L-band </a:t>
            </a:r>
            <a:r>
              <a:rPr lang="fr-FR" sz="2000" b="1" dirty="0" err="1" smtClean="0">
                <a:latin typeface="Times New Roman" pitchFamily="18" charset="0"/>
              </a:rPr>
              <a:t>was</a:t>
            </a:r>
            <a:r>
              <a:rPr lang="fr-FR" sz="2000" b="1" dirty="0" smtClean="0">
                <a:latin typeface="Times New Roman" pitchFamily="18" charset="0"/>
              </a:rPr>
              <a:t> </a:t>
            </a:r>
            <a:r>
              <a:rPr lang="fr-FR" sz="2000" b="1" dirty="0" err="1" smtClean="0">
                <a:latin typeface="Times New Roman" pitchFamily="18" charset="0"/>
              </a:rPr>
              <a:t>analyzed</a:t>
            </a:r>
            <a:r>
              <a:rPr lang="fr-FR" sz="2000" b="1" dirty="0" smtClean="0">
                <a:latin typeface="Times New Roman" pitchFamily="18" charset="0"/>
              </a:rPr>
              <a:t>:</a:t>
            </a:r>
          </a:p>
          <a:p>
            <a:r>
              <a:rPr lang="fr-FR" sz="2000" dirty="0" err="1" smtClean="0"/>
              <a:t>Below</a:t>
            </a:r>
            <a:r>
              <a:rPr lang="fr-FR" sz="2000" dirty="0" smtClean="0"/>
              <a:t> hurricane force (33 m/s)</a:t>
            </a:r>
          </a:p>
          <a:p>
            <a:r>
              <a:rPr lang="fr-FR" sz="2000" dirty="0" smtClean="0"/>
              <a:t>=&gt;</a:t>
            </a:r>
            <a:r>
              <a:rPr lang="fr-FR" sz="2000" dirty="0" err="1" smtClean="0"/>
              <a:t>some</a:t>
            </a:r>
            <a:r>
              <a:rPr lang="fr-FR" sz="2000" dirty="0" smtClean="0"/>
              <a:t>  </a:t>
            </a:r>
            <a:r>
              <a:rPr lang="fr-FR" sz="2000" dirty="0" err="1" smtClean="0"/>
              <a:t>Rain</a:t>
            </a:r>
            <a:r>
              <a:rPr lang="fr-FR" sz="2000" dirty="0" smtClean="0"/>
              <a:t> impacts on the </a:t>
            </a:r>
            <a:r>
              <a:rPr lang="fr-FR" sz="2000" dirty="0" err="1" smtClean="0"/>
              <a:t>Tbs</a:t>
            </a:r>
            <a:r>
              <a:rPr lang="fr-FR" sz="2000" dirty="0" smtClean="0"/>
              <a:t> </a:t>
            </a:r>
            <a:r>
              <a:rPr lang="fr-FR" sz="2000" dirty="0" err="1" smtClean="0"/>
              <a:t>were</a:t>
            </a:r>
            <a:r>
              <a:rPr lang="fr-FR" sz="2000" dirty="0" smtClean="0"/>
              <a:t> </a:t>
            </a:r>
            <a:r>
              <a:rPr lang="fr-FR" sz="2000" dirty="0" err="1" smtClean="0"/>
              <a:t>found</a:t>
            </a:r>
            <a:r>
              <a:rPr lang="fr-FR" sz="2000" dirty="0" smtClean="0"/>
              <a:t> but </a:t>
            </a:r>
            <a:r>
              <a:rPr lang="fr-FR" sz="2000" dirty="0" err="1" smtClean="0"/>
              <a:t>small</a:t>
            </a:r>
            <a:endParaRPr lang="fr-FR" sz="2000" dirty="0" smtClean="0"/>
          </a:p>
          <a:p>
            <a:r>
              <a:rPr lang="fr-FR" sz="2000" dirty="0" smtClean="0"/>
              <a:t>(</a:t>
            </a:r>
            <a:r>
              <a:rPr lang="fr-FR" sz="2000" dirty="0" err="1" smtClean="0"/>
              <a:t>errors</a:t>
            </a:r>
            <a:r>
              <a:rPr lang="fr-FR" sz="2000" dirty="0" smtClean="0"/>
              <a:t> on </a:t>
            </a:r>
            <a:r>
              <a:rPr lang="fr-FR" sz="2000" dirty="0" err="1" smtClean="0"/>
              <a:t>wind</a:t>
            </a:r>
            <a:r>
              <a:rPr lang="fr-FR" sz="2000" dirty="0" smtClean="0"/>
              <a:t> speed &lt; 5 m/s)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At</a:t>
            </a:r>
            <a:r>
              <a:rPr lang="fr-FR" sz="2000" dirty="0" smtClean="0"/>
              <a:t>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</a:t>
            </a:r>
            <a:r>
              <a:rPr lang="fr-FR" sz="2000" dirty="0" err="1" smtClean="0"/>
              <a:t>winds</a:t>
            </a:r>
            <a:r>
              <a:rPr lang="fr-FR" sz="2000" dirty="0" smtClean="0"/>
              <a:t>, </a:t>
            </a:r>
            <a:r>
              <a:rPr lang="fr-FR" sz="2000" dirty="0" err="1" smtClean="0"/>
              <a:t>lack</a:t>
            </a:r>
            <a:r>
              <a:rPr lang="fr-FR" sz="2000" dirty="0" smtClean="0"/>
              <a:t> of </a:t>
            </a:r>
            <a:r>
              <a:rPr lang="fr-FR" sz="2000" dirty="0" err="1" smtClean="0"/>
              <a:t>rain</a:t>
            </a:r>
            <a:r>
              <a:rPr lang="fr-FR" sz="2000" dirty="0" smtClean="0"/>
              <a:t>-free data to </a:t>
            </a:r>
            <a:r>
              <a:rPr lang="fr-FR" sz="2000" dirty="0" err="1" smtClean="0"/>
              <a:t>firmly</a:t>
            </a:r>
            <a:r>
              <a:rPr lang="fr-FR" sz="2000" dirty="0" smtClean="0"/>
              <a:t> </a:t>
            </a:r>
            <a:r>
              <a:rPr lang="fr-FR" sz="2000" dirty="0" err="1" smtClean="0"/>
              <a:t>conclude</a:t>
            </a:r>
            <a:r>
              <a:rPr lang="fr-FR" sz="2000" dirty="0" smtClean="0"/>
              <a:t> but </a:t>
            </a:r>
            <a:r>
              <a:rPr lang="fr-FR" sz="2000" dirty="0" err="1" smtClean="0"/>
              <a:t>certainly</a:t>
            </a:r>
            <a:r>
              <a:rPr lang="fr-FR" sz="2000" dirty="0" smtClean="0"/>
              <a:t> </a:t>
            </a:r>
            <a:r>
              <a:rPr lang="fr-FR" sz="2000" dirty="0" err="1" smtClean="0"/>
              <a:t>weaker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C-band</a:t>
            </a:r>
          </a:p>
          <a:p>
            <a:endParaRPr lang="fr-FR" sz="2000" dirty="0" smtClean="0"/>
          </a:p>
          <a:p>
            <a:pPr>
              <a:buFont typeface="Wingdings" pitchFamily="2" charset="2"/>
              <a:buChar char="§"/>
            </a:pPr>
            <a:r>
              <a:rPr lang="fr-FR" sz="2000" dirty="0" smtClean="0"/>
              <a:t>An </a:t>
            </a:r>
            <a:r>
              <a:rPr lang="fr-FR" sz="2000" dirty="0" err="1" smtClean="0"/>
              <a:t>empirical</a:t>
            </a:r>
            <a:r>
              <a:rPr lang="fr-FR" sz="2000" dirty="0" smtClean="0"/>
              <a:t> </a:t>
            </a:r>
            <a:r>
              <a:rPr lang="fr-FR" sz="2000" dirty="0" err="1" smtClean="0"/>
              <a:t>wind</a:t>
            </a:r>
            <a:r>
              <a:rPr lang="fr-FR" sz="2000" dirty="0" smtClean="0"/>
              <a:t> speed </a:t>
            </a:r>
            <a:r>
              <a:rPr lang="fr-FR" sz="2000" dirty="0" err="1" smtClean="0"/>
              <a:t>retrieval</a:t>
            </a:r>
            <a:r>
              <a:rPr lang="fr-FR" sz="2000" dirty="0" smtClean="0"/>
              <a:t> </a:t>
            </a:r>
            <a:r>
              <a:rPr lang="fr-FR" sz="2000" dirty="0" err="1" smtClean="0"/>
              <a:t>algorithm</a:t>
            </a:r>
            <a:r>
              <a:rPr lang="fr-FR" sz="2000" dirty="0" smtClean="0"/>
              <a:t> </a:t>
            </a:r>
            <a:r>
              <a:rPr lang="fr-FR" sz="2000" dirty="0" err="1" smtClean="0"/>
              <a:t>was</a:t>
            </a:r>
            <a:r>
              <a:rPr lang="fr-FR" sz="2000" dirty="0" smtClean="0"/>
              <a:t> </a:t>
            </a:r>
            <a:r>
              <a:rPr lang="fr-FR" sz="2000" dirty="0" err="1" smtClean="0"/>
              <a:t>developed</a:t>
            </a:r>
            <a:endParaRPr lang="fr-FR" sz="2000" dirty="0" smtClean="0"/>
          </a:p>
          <a:p>
            <a:pPr>
              <a:buFont typeface="Wingdings" pitchFamily="2" charset="2"/>
              <a:buChar char="§"/>
            </a:pPr>
            <a:r>
              <a:rPr lang="fr-FR" sz="2000" dirty="0" smtClean="0"/>
              <a:t>The latter </a:t>
            </a:r>
            <a:r>
              <a:rPr lang="fr-FR" sz="2000" dirty="0" err="1" smtClean="0"/>
              <a:t>was</a:t>
            </a:r>
            <a:r>
              <a:rPr lang="fr-FR" sz="2000" dirty="0" smtClean="0"/>
              <a:t> </a:t>
            </a:r>
            <a:r>
              <a:rPr lang="fr-FR" sz="2000" dirty="0" err="1" smtClean="0"/>
              <a:t>tested</a:t>
            </a:r>
            <a:r>
              <a:rPr lang="fr-FR" sz="2000" dirty="0" smtClean="0"/>
              <a:t> </a:t>
            </a:r>
            <a:r>
              <a:rPr lang="fr-FR" sz="2000" dirty="0" err="1" smtClean="0"/>
              <a:t>against</a:t>
            </a:r>
            <a:r>
              <a:rPr lang="fr-FR" sz="2000" dirty="0" smtClean="0"/>
              <a:t> an </a:t>
            </a:r>
            <a:r>
              <a:rPr lang="fr-FR" sz="2000" dirty="0" err="1" smtClean="0"/>
              <a:t>independant</a:t>
            </a:r>
            <a:r>
              <a:rPr lang="fr-FR" sz="2000" dirty="0" smtClean="0"/>
              <a:t> Hurricane: the Cat-1 Hurricane Sandy in 2012. SMOS </a:t>
            </a:r>
            <a:r>
              <a:rPr lang="fr-FR" sz="2000" dirty="0" err="1" smtClean="0"/>
              <a:t>wind</a:t>
            </a:r>
            <a:r>
              <a:rPr lang="fr-FR" sz="2000" dirty="0" smtClean="0"/>
              <a:t> speed </a:t>
            </a:r>
            <a:r>
              <a:rPr lang="fr-FR" sz="2000" dirty="0" err="1" smtClean="0"/>
              <a:t>retrievals</a:t>
            </a:r>
            <a:r>
              <a:rPr lang="fr-FR" sz="2000" dirty="0" smtClean="0"/>
              <a:t> </a:t>
            </a:r>
            <a:r>
              <a:rPr lang="fr-FR" sz="2000" dirty="0" err="1" smtClean="0"/>
              <a:t>were</a:t>
            </a:r>
            <a:r>
              <a:rPr lang="fr-FR" sz="2000" dirty="0" smtClean="0"/>
              <a:t> </a:t>
            </a:r>
            <a:r>
              <a:rPr lang="fr-FR" sz="2000" dirty="0" err="1" smtClean="0"/>
              <a:t>compared</a:t>
            </a:r>
            <a:r>
              <a:rPr lang="fr-FR" sz="2000" dirty="0" smtClean="0"/>
              <a:t> to NODC </a:t>
            </a:r>
            <a:r>
              <a:rPr lang="fr-FR" sz="2000" dirty="0" err="1" smtClean="0"/>
              <a:t>buoy</a:t>
            </a:r>
            <a:r>
              <a:rPr lang="fr-FR" sz="2000" dirty="0" smtClean="0"/>
              <a:t> data and SFMR </a:t>
            </a:r>
            <a:r>
              <a:rPr lang="fr-FR" sz="2000" dirty="0" err="1" smtClean="0"/>
              <a:t>wind</a:t>
            </a:r>
            <a:r>
              <a:rPr lang="fr-FR" sz="2000" dirty="0" smtClean="0"/>
              <a:t> speed:</a:t>
            </a:r>
          </a:p>
          <a:p>
            <a:endParaRPr lang="fr-FR" sz="2000" dirty="0" smtClean="0"/>
          </a:p>
          <a:p>
            <a:pPr>
              <a:buFont typeface="Wingdings" pitchFamily="2" charset="2"/>
              <a:buChar char="§"/>
            </a:pPr>
            <a:r>
              <a:rPr lang="fr-FR" sz="2000" dirty="0" smtClean="0"/>
              <a:t>Agreement </a:t>
            </a:r>
            <a:r>
              <a:rPr lang="fr-FR" sz="2000" dirty="0" err="1" smtClean="0"/>
              <a:t>within</a:t>
            </a:r>
            <a:r>
              <a:rPr lang="fr-FR" sz="2000" dirty="0" smtClean="0"/>
              <a:t> ± 3 m/s </a:t>
            </a:r>
            <a:r>
              <a:rPr lang="fr-FR" sz="2000" dirty="0" err="1" smtClean="0"/>
              <a:t>was</a:t>
            </a:r>
            <a:r>
              <a:rPr lang="fr-FR" sz="2000" dirty="0" smtClean="0"/>
              <a:t> </a:t>
            </a:r>
            <a:r>
              <a:rPr lang="fr-FR" sz="2000" dirty="0" err="1" smtClean="0"/>
              <a:t>found</a:t>
            </a:r>
            <a:endParaRPr lang="fr-FR" sz="2000" dirty="0" smtClean="0"/>
          </a:p>
          <a:p>
            <a:pPr>
              <a:buFont typeface="Wingdings" pitchFamily="2" charset="2"/>
              <a:buChar char="§"/>
            </a:pPr>
            <a:endParaRPr lang="fr-FR" sz="2000" dirty="0" smtClean="0"/>
          </a:p>
          <a:p>
            <a:pPr>
              <a:buFont typeface="Wingdings" pitchFamily="2" charset="2"/>
              <a:buChar char="§"/>
            </a:pPr>
            <a:r>
              <a:rPr lang="fr-FR" sz="2000" dirty="0" smtClean="0"/>
              <a:t>Main instrumental limitations are spatial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, RFI &amp; land contamination </a:t>
            </a:r>
          </a:p>
          <a:p>
            <a:endParaRPr lang="fr-FR" sz="20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b="1" dirty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71414"/>
            <a:ext cx="514350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Potential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rain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Impact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L-band</a:t>
            </a:r>
          </a:p>
        </p:txBody>
      </p:sp>
      <p:pic>
        <p:nvPicPr>
          <p:cNvPr id="34819" name="Image 7" descr="Image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143000"/>
            <a:ext cx="31051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ZoneTexte 9"/>
          <p:cNvSpPr txBox="1">
            <a:spLocks noChangeArrowheads="1"/>
          </p:cNvSpPr>
          <p:nvPr/>
        </p:nvSpPr>
        <p:spPr bwMode="auto">
          <a:xfrm>
            <a:off x="714375" y="857250"/>
            <a:ext cx="119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SMOS Tb</a:t>
            </a:r>
          </a:p>
        </p:txBody>
      </p:sp>
      <p:sp>
        <p:nvSpPr>
          <p:cNvPr id="34821" name="ZoneTexte 10"/>
          <p:cNvSpPr txBox="1">
            <a:spLocks noChangeArrowheads="1"/>
          </p:cNvSpPr>
          <p:nvPr/>
        </p:nvSpPr>
        <p:spPr bwMode="auto">
          <a:xfrm>
            <a:off x="2286000" y="785813"/>
            <a:ext cx="1236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Rain rates</a:t>
            </a:r>
          </a:p>
        </p:txBody>
      </p:sp>
      <p:sp>
        <p:nvSpPr>
          <p:cNvPr id="34822" name="ZoneTexte 11"/>
          <p:cNvSpPr txBox="1">
            <a:spLocks noChangeArrowheads="1"/>
          </p:cNvSpPr>
          <p:nvPr/>
        </p:nvSpPr>
        <p:spPr bwMode="auto">
          <a:xfrm>
            <a:off x="3714750" y="1857375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TRMM</a:t>
            </a:r>
          </a:p>
        </p:txBody>
      </p:sp>
      <p:sp>
        <p:nvSpPr>
          <p:cNvPr id="34823" name="ZoneTexte 12"/>
          <p:cNvSpPr txBox="1">
            <a:spLocks noChangeArrowheads="1"/>
          </p:cNvSpPr>
          <p:nvPr/>
        </p:nvSpPr>
        <p:spPr bwMode="auto">
          <a:xfrm>
            <a:off x="3643313" y="2786063"/>
            <a:ext cx="1017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Windsat</a:t>
            </a:r>
          </a:p>
        </p:txBody>
      </p:sp>
      <p:sp>
        <p:nvSpPr>
          <p:cNvPr id="34824" name="ZoneTexte 13"/>
          <p:cNvSpPr txBox="1">
            <a:spLocks noChangeArrowheads="1"/>
          </p:cNvSpPr>
          <p:nvPr/>
        </p:nvSpPr>
        <p:spPr bwMode="auto">
          <a:xfrm>
            <a:off x="3643313" y="4214813"/>
            <a:ext cx="1274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SSM/I F17</a:t>
            </a:r>
          </a:p>
        </p:txBody>
      </p:sp>
      <p:sp>
        <p:nvSpPr>
          <p:cNvPr id="34825" name="ZoneTexte 14"/>
          <p:cNvSpPr txBox="1">
            <a:spLocks noChangeArrowheads="1"/>
          </p:cNvSpPr>
          <p:nvPr/>
        </p:nvSpPr>
        <p:spPr bwMode="auto">
          <a:xfrm>
            <a:off x="3643313" y="5715000"/>
            <a:ext cx="1274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SSM/I F16</a:t>
            </a:r>
          </a:p>
        </p:txBody>
      </p:sp>
      <p:grpSp>
        <p:nvGrpSpPr>
          <p:cNvPr id="2" name="Groupe 17"/>
          <p:cNvGrpSpPr>
            <a:grpSpLocks/>
          </p:cNvGrpSpPr>
          <p:nvPr/>
        </p:nvGrpSpPr>
        <p:grpSpPr bwMode="auto">
          <a:xfrm>
            <a:off x="0" y="1428750"/>
            <a:ext cx="9288463" cy="5254625"/>
            <a:chOff x="0" y="1428736"/>
            <a:chExt cx="9288981" cy="5254788"/>
          </a:xfrm>
        </p:grpSpPr>
        <p:pic>
          <p:nvPicPr>
            <p:cNvPr id="34827" name="Image 15" descr="FIG16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428736"/>
              <a:ext cx="9144000" cy="342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8" name="ZoneTexte 16"/>
            <p:cNvSpPr txBox="1">
              <a:spLocks noChangeArrowheads="1"/>
            </p:cNvSpPr>
            <p:nvPr/>
          </p:nvSpPr>
          <p:spPr bwMode="auto">
            <a:xfrm>
              <a:off x="5000628" y="4929198"/>
              <a:ext cx="4288353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 err="1"/>
                <a:t>Below</a:t>
              </a:r>
              <a:r>
                <a:rPr lang="fr-FR" dirty="0"/>
                <a:t> hurricane force (33 m/s)</a:t>
              </a:r>
            </a:p>
            <a:p>
              <a:r>
                <a:rPr lang="fr-FR" dirty="0"/>
                <a:t>=&gt;</a:t>
              </a:r>
              <a:r>
                <a:rPr lang="fr-FR" dirty="0" err="1"/>
                <a:t>some</a:t>
              </a:r>
              <a:r>
                <a:rPr lang="fr-FR" dirty="0"/>
                <a:t>  </a:t>
              </a:r>
              <a:r>
                <a:rPr lang="fr-FR" dirty="0" err="1"/>
                <a:t>Rain</a:t>
              </a:r>
              <a:r>
                <a:rPr lang="fr-FR" dirty="0"/>
                <a:t> impacts but </a:t>
              </a:r>
              <a:r>
                <a:rPr lang="fr-FR" dirty="0" err="1"/>
                <a:t>small</a:t>
              </a:r>
              <a:endParaRPr lang="fr-FR" dirty="0"/>
            </a:p>
            <a:p>
              <a:r>
                <a:rPr lang="fr-FR" dirty="0"/>
                <a:t>(</a:t>
              </a:r>
              <a:r>
                <a:rPr lang="fr-FR" dirty="0" err="1"/>
                <a:t>errors</a:t>
              </a:r>
              <a:r>
                <a:rPr lang="fr-FR" dirty="0"/>
                <a:t> on </a:t>
              </a:r>
              <a:r>
                <a:rPr lang="fr-FR" dirty="0" err="1"/>
                <a:t>wind</a:t>
              </a:r>
              <a:r>
                <a:rPr lang="fr-FR" dirty="0"/>
                <a:t> speed &lt; 5 m/s)</a:t>
              </a:r>
            </a:p>
            <a:p>
              <a:endParaRPr lang="fr-FR" dirty="0"/>
            </a:p>
            <a:p>
              <a:r>
                <a:rPr lang="fr-FR" dirty="0" err="1"/>
                <a:t>At</a:t>
              </a:r>
              <a:r>
                <a:rPr lang="fr-FR" dirty="0"/>
                <a:t> </a:t>
              </a:r>
              <a:r>
                <a:rPr lang="fr-FR" dirty="0" err="1"/>
                <a:t>very</a:t>
              </a:r>
              <a:r>
                <a:rPr lang="fr-FR" dirty="0"/>
                <a:t> </a:t>
              </a:r>
              <a:r>
                <a:rPr lang="fr-FR" dirty="0" err="1"/>
                <a:t>high</a:t>
              </a:r>
              <a:r>
                <a:rPr lang="fr-FR" dirty="0"/>
                <a:t> </a:t>
              </a:r>
              <a:r>
                <a:rPr lang="fr-FR" dirty="0" err="1"/>
                <a:t>winds</a:t>
              </a:r>
              <a:r>
                <a:rPr lang="fr-FR" dirty="0"/>
                <a:t>, </a:t>
              </a:r>
              <a:r>
                <a:rPr lang="fr-FR" dirty="0" err="1"/>
                <a:t>lack</a:t>
              </a:r>
              <a:r>
                <a:rPr lang="fr-FR" dirty="0"/>
                <a:t> of </a:t>
              </a:r>
              <a:r>
                <a:rPr lang="fr-FR" dirty="0" err="1"/>
                <a:t>rain</a:t>
              </a:r>
              <a:r>
                <a:rPr lang="fr-FR" dirty="0"/>
                <a:t>-free data</a:t>
              </a:r>
            </a:p>
            <a:p>
              <a:r>
                <a:rPr lang="fr-FR" dirty="0"/>
                <a:t>to </a:t>
              </a:r>
              <a:r>
                <a:rPr lang="fr-FR" dirty="0" err="1"/>
                <a:t>conclude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 descr="FIG2.tiff"/>
          <p:cNvPicPr>
            <a:picLocks noChangeAspect="1"/>
          </p:cNvPicPr>
          <p:nvPr/>
        </p:nvPicPr>
        <p:blipFill>
          <a:blip r:embed="rId2"/>
          <a:srcRect r="4140" b="50000"/>
          <a:stretch>
            <a:fillRect/>
          </a:stretch>
        </p:blipFill>
        <p:spPr bwMode="auto">
          <a:xfrm>
            <a:off x="857250" y="1428750"/>
            <a:ext cx="701833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ZoneTexte 2"/>
          <p:cNvSpPr txBox="1">
            <a:spLocks noChangeArrowheads="1"/>
          </p:cNvSpPr>
          <p:nvPr/>
        </p:nvSpPr>
        <p:spPr bwMode="auto">
          <a:xfrm>
            <a:off x="785813" y="4786313"/>
            <a:ext cx="650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C-band </a:t>
            </a:r>
            <a:r>
              <a:rPr lang="fr-FR" dirty="0"/>
              <a:t>TB~3 times more sensitive to </a:t>
            </a:r>
            <a:r>
              <a:rPr lang="fr-FR" dirty="0" err="1"/>
              <a:t>wind</a:t>
            </a:r>
            <a:r>
              <a:rPr lang="fr-FR" dirty="0"/>
              <a:t> speed </a:t>
            </a:r>
            <a:r>
              <a:rPr lang="fr-FR" dirty="0" err="1"/>
              <a:t>than</a:t>
            </a:r>
            <a:r>
              <a:rPr lang="fr-FR" dirty="0"/>
              <a:t> L-band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43000" y="3786188"/>
            <a:ext cx="357188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357290" y="142852"/>
            <a:ext cx="628654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Excess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Emissivity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High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winds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59807" y="2000240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C-band:</a:t>
            </a:r>
          </a:p>
          <a:p>
            <a:r>
              <a:rPr lang="fr-FR" dirty="0" smtClean="0"/>
              <a:t>~1K/m/s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500958" y="2928934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L-band:</a:t>
            </a:r>
          </a:p>
          <a:p>
            <a:r>
              <a:rPr lang="fr-FR" dirty="0" smtClean="0"/>
              <a:t>0.35K/m/s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643437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357313"/>
            <a:ext cx="37068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ZoneTexte 3"/>
          <p:cNvSpPr txBox="1">
            <a:spLocks noChangeArrowheads="1"/>
          </p:cNvSpPr>
          <p:nvPr/>
        </p:nvSpPr>
        <p:spPr bwMode="auto">
          <a:xfrm>
            <a:off x="6013450" y="4643438"/>
            <a:ext cx="3130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S.Shen and J. Tenerelli 2007</a:t>
            </a:r>
          </a:p>
        </p:txBody>
      </p:sp>
      <p:sp>
        <p:nvSpPr>
          <p:cNvPr id="14341" name="ZoneTexte 4"/>
          <p:cNvSpPr txBox="1">
            <a:spLocks noChangeArrowheads="1"/>
          </p:cNvSpPr>
          <p:nvPr/>
        </p:nvSpPr>
        <p:spPr bwMode="auto">
          <a:xfrm>
            <a:off x="858838" y="785813"/>
            <a:ext cx="308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/>
              <a:t>Rain Anatomy in a hurricane</a:t>
            </a:r>
          </a:p>
        </p:txBody>
      </p:sp>
      <p:sp>
        <p:nvSpPr>
          <p:cNvPr id="14342" name="ZoneTexte 5"/>
          <p:cNvSpPr txBox="1">
            <a:spLocks noChangeArrowheads="1"/>
          </p:cNvSpPr>
          <p:nvPr/>
        </p:nvSpPr>
        <p:spPr bwMode="auto">
          <a:xfrm>
            <a:off x="6835775" y="928688"/>
            <a:ext cx="1890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/>
              <a:t>Rain rate [mm/h]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1563" y="285750"/>
            <a:ext cx="74168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High </a:t>
            </a:r>
            <a:r>
              <a:rPr lang="fr-FR" dirty="0" err="1"/>
              <a:t>winds</a:t>
            </a:r>
            <a:r>
              <a:rPr lang="fr-FR" dirty="0"/>
              <a:t> in Hurricanes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High </a:t>
            </a:r>
            <a:r>
              <a:rPr lang="fr-FR" dirty="0" err="1"/>
              <a:t>rain</a:t>
            </a:r>
            <a:r>
              <a:rPr lang="fr-FR" dirty="0"/>
              <a:t>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357290" y="142852"/>
            <a:ext cx="628654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Rain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attenuation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L-band</a:t>
            </a:r>
          </a:p>
        </p:txBody>
      </p:sp>
      <p:grpSp>
        <p:nvGrpSpPr>
          <p:cNvPr id="3" name="Groupe 4"/>
          <p:cNvGrpSpPr>
            <a:grpSpLocks/>
          </p:cNvGrpSpPr>
          <p:nvPr/>
        </p:nvGrpSpPr>
        <p:grpSpPr bwMode="auto">
          <a:xfrm>
            <a:off x="857250" y="2579688"/>
            <a:ext cx="7072313" cy="3278187"/>
            <a:chOff x="857224" y="1714488"/>
            <a:chExt cx="7072362" cy="3277918"/>
          </a:xfrm>
        </p:grpSpPr>
        <p:pic>
          <p:nvPicPr>
            <p:cNvPr id="21510" name="Image 2" descr="FIG2.tiff"/>
            <p:cNvPicPr>
              <a:picLocks noChangeAspect="1"/>
            </p:cNvPicPr>
            <p:nvPr/>
          </p:nvPicPr>
          <p:blipFill>
            <a:blip r:embed="rId2"/>
            <a:srcRect t="42921" r="3400"/>
            <a:stretch>
              <a:fillRect/>
            </a:stretch>
          </p:blipFill>
          <p:spPr bwMode="auto">
            <a:xfrm>
              <a:off x="857224" y="1857364"/>
              <a:ext cx="7072362" cy="31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1714480" y="1714488"/>
              <a:ext cx="5857916" cy="785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642938" y="1000125"/>
            <a:ext cx="82153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Because of the small ratio of raindrop size to the SMOS electromagnetic wavelength (~21 cm), scattering by rain is almost negligible at L-band, even at the high rain rates experienced in hurricanes. </a:t>
            </a:r>
          </a:p>
          <a:p>
            <a:endParaRPr lang="en-US"/>
          </a:p>
          <a:p>
            <a:r>
              <a:rPr lang="en-US"/>
              <a:t>Rain impact at 1.4 GHz can be approximated entirely by absorption and emission (Rayleigh scattering approximation valid)</a:t>
            </a:r>
            <a:endParaRPr lang="fr-FR"/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821531" y="5857892"/>
            <a:ext cx="7500938" cy="646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Rain impact Generally </a:t>
            </a:r>
            <a:r>
              <a:rPr lang="en-US" dirty="0"/>
              <a:t>two order of magnitude smaller at L-band (1.4 GHz) than at C-band (5-7 GHz)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429520" y="3286124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C-band:</a:t>
            </a:r>
          </a:p>
          <a:p>
            <a:r>
              <a:rPr lang="fr-FR" dirty="0" smtClean="0"/>
              <a:t>@7GHz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541477" y="492580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L-band:</a:t>
            </a:r>
          </a:p>
          <a:p>
            <a:r>
              <a:rPr lang="fr-FR" dirty="0" smtClean="0"/>
              <a:t>1.4 GHz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1214438"/>
            <a:ext cx="718502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7838" y="4214813"/>
            <a:ext cx="358616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71563" y="571500"/>
            <a:ext cx="563245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Limitations of </a:t>
            </a:r>
            <a:r>
              <a:rPr lang="fr-FR" dirty="0" err="1"/>
              <a:t>current</a:t>
            </a:r>
            <a:r>
              <a:rPr lang="fr-FR" dirty="0"/>
              <a:t> satellite MW </a:t>
            </a:r>
            <a:r>
              <a:rPr lang="fr-FR" dirty="0" err="1"/>
              <a:t>observing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</a:t>
            </a:r>
          </a:p>
          <a:p>
            <a:pPr>
              <a:defRPr/>
            </a:pPr>
            <a:r>
              <a:rPr lang="fr-FR" dirty="0"/>
              <a:t>                  Operating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frequencies</a:t>
            </a:r>
            <a:r>
              <a:rPr lang="fr-FR" dirty="0"/>
              <a:t> ≥ C-band</a:t>
            </a:r>
          </a:p>
        </p:txBody>
      </p:sp>
      <p:sp>
        <p:nvSpPr>
          <p:cNvPr id="15365" name="ZoneTexte 4"/>
          <p:cNvSpPr txBox="1">
            <a:spLocks noChangeArrowheads="1"/>
          </p:cNvSpPr>
          <p:nvPr/>
        </p:nvSpPr>
        <p:spPr bwMode="auto">
          <a:xfrm>
            <a:off x="214313" y="4214813"/>
            <a:ext cx="55006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/>
              <a:t> Passive/active data are strongly</a:t>
            </a:r>
          </a:p>
          <a:p>
            <a:r>
              <a:rPr lang="fr-FR"/>
              <a:t>affected by rain for f ≥ C-band</a:t>
            </a:r>
          </a:p>
          <a:p>
            <a:pPr>
              <a:buFont typeface="Arial" charset="0"/>
              <a:buChar char="•"/>
            </a:pPr>
            <a:endParaRPr lang="fr-FR"/>
          </a:p>
          <a:p>
            <a:pPr>
              <a:buFont typeface="Arial" charset="0"/>
              <a:buChar char="•"/>
            </a:pPr>
            <a:r>
              <a:rPr lang="fr-FR"/>
              <a:t>Radar data saturates at high winds</a:t>
            </a:r>
          </a:p>
          <a:p>
            <a:endParaRPr lang="fr-FR"/>
          </a:p>
          <a:p>
            <a:r>
              <a:rPr lang="fr-FR"/>
              <a:t>=&gt;very difficult to retrieve surface winds</a:t>
            </a:r>
          </a:p>
          <a:p>
            <a:r>
              <a:rPr lang="fr-FR"/>
              <a:t>(for passive multiple frequency is required (SFMR))</a:t>
            </a:r>
          </a:p>
          <a:p>
            <a:endParaRPr lang="fr-FR"/>
          </a:p>
          <a:p>
            <a:r>
              <a:rPr lang="fr-FR"/>
              <a:t>As L-band is much less affected=&gt;opportunity!</a:t>
            </a:r>
          </a:p>
        </p:txBody>
      </p:sp>
      <p:sp>
        <p:nvSpPr>
          <p:cNvPr id="15366" name="ZoneTexte 5"/>
          <p:cNvSpPr txBox="1">
            <a:spLocks noChangeArrowheads="1"/>
          </p:cNvSpPr>
          <p:nvPr/>
        </p:nvSpPr>
        <p:spPr bwMode="auto">
          <a:xfrm>
            <a:off x="0" y="2500313"/>
            <a:ext cx="12874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Rain </a:t>
            </a:r>
          </a:p>
          <a:p>
            <a:pPr algn="ctr"/>
            <a:r>
              <a:rPr lang="fr-FR"/>
              <a:t>Bands</a:t>
            </a:r>
          </a:p>
          <a:p>
            <a:pPr algn="ctr"/>
            <a:r>
              <a:rPr lang="fr-FR"/>
              <a:t>Signatures</a:t>
            </a:r>
          </a:p>
          <a:p>
            <a:pPr algn="ctr"/>
            <a:r>
              <a:rPr lang="fr-FR"/>
              <a:t>At</a:t>
            </a:r>
          </a:p>
          <a:p>
            <a:pPr algn="ctr"/>
            <a:r>
              <a:rPr lang="fr-FR"/>
              <a:t>C-band</a:t>
            </a:r>
          </a:p>
        </p:txBody>
      </p:sp>
      <p:cxnSp>
        <p:nvCxnSpPr>
          <p:cNvPr id="8" name="Connecteur droit avec flèche 7"/>
          <p:cNvCxnSpPr>
            <a:stCxn id="15366" idx="3"/>
          </p:cNvCxnSpPr>
          <p:nvPr/>
        </p:nvCxnSpPr>
        <p:spPr>
          <a:xfrm flipV="1">
            <a:off x="1287463" y="2857500"/>
            <a:ext cx="712787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 descr="FIG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413"/>
            <a:ext cx="91440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714480" y="71414"/>
            <a:ext cx="4643470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Cat 4 Hurricane Igor 2010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 descr="FIG5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3786184" cy="284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ZoneTexte 3"/>
          <p:cNvSpPr txBox="1">
            <a:spLocks noChangeArrowheads="1"/>
          </p:cNvSpPr>
          <p:nvPr/>
        </p:nvSpPr>
        <p:spPr bwMode="auto">
          <a:xfrm>
            <a:off x="714348" y="4786321"/>
            <a:ext cx="83931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err="1" smtClean="0"/>
              <a:t>Development</a:t>
            </a:r>
            <a:r>
              <a:rPr lang="fr-FR" sz="1600" dirty="0" smtClean="0"/>
              <a:t> of a SMOS </a:t>
            </a:r>
            <a:r>
              <a:rPr lang="fr-FR" sz="1600" dirty="0" err="1" smtClean="0"/>
              <a:t>wind</a:t>
            </a:r>
            <a:r>
              <a:rPr lang="fr-FR" sz="1600" dirty="0" smtClean="0"/>
              <a:t> speed GMF </a:t>
            </a:r>
            <a:r>
              <a:rPr lang="fr-FR" sz="1600" dirty="0" err="1" smtClean="0"/>
              <a:t>based</a:t>
            </a:r>
            <a:r>
              <a:rPr lang="fr-FR" sz="1600" dirty="0" smtClean="0"/>
              <a:t> on </a:t>
            </a:r>
            <a:r>
              <a:rPr lang="fr-FR" sz="1600" dirty="0" err="1" smtClean="0"/>
              <a:t>Hwind</a:t>
            </a:r>
            <a:r>
              <a:rPr lang="fr-FR" sz="1600" dirty="0" smtClean="0"/>
              <a:t> </a:t>
            </a:r>
            <a:r>
              <a:rPr lang="fr-FR" sz="1600" dirty="0" err="1" smtClean="0"/>
              <a:t>products</a:t>
            </a:r>
            <a:r>
              <a:rPr lang="fr-FR" sz="1600" dirty="0" smtClean="0"/>
              <a:t> in IGOR hurricane</a:t>
            </a:r>
          </a:p>
          <a:p>
            <a:endParaRPr lang="fr-FR" sz="1600" dirty="0" smtClean="0"/>
          </a:p>
          <a:p>
            <a:r>
              <a:rPr lang="fr-FR" sz="1600" dirty="0" err="1" smtClean="0"/>
              <a:t>Bilinear</a:t>
            </a:r>
            <a:r>
              <a:rPr lang="fr-FR" sz="1600" dirty="0" smtClean="0"/>
              <a:t> L-band </a:t>
            </a:r>
            <a:r>
              <a:rPr lang="fr-FR" sz="1600" dirty="0" err="1" smtClean="0"/>
              <a:t>dependencies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surface </a:t>
            </a:r>
            <a:r>
              <a:rPr lang="fr-FR" sz="1600" dirty="0" err="1" smtClean="0"/>
              <a:t>wind</a:t>
            </a:r>
            <a:r>
              <a:rPr lang="fr-FR" sz="1600" dirty="0" smtClean="0"/>
              <a:t> speed</a:t>
            </a:r>
          </a:p>
          <a:p>
            <a:endParaRPr lang="fr-FR" sz="1600" dirty="0" smtClean="0"/>
          </a:p>
          <a:p>
            <a:r>
              <a:rPr lang="fr-FR" sz="1600" dirty="0" err="1" smtClean="0"/>
              <a:t>Reul</a:t>
            </a:r>
            <a:r>
              <a:rPr lang="fr-FR" sz="1600" dirty="0" smtClean="0"/>
              <a:t> et al., JGR, 2012</a:t>
            </a:r>
            <a:endParaRPr lang="fr-FR" sz="16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85720" y="214290"/>
            <a:ext cx="807249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Geophysical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Model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function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: Tb=f(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speed) </a:t>
            </a:r>
          </a:p>
        </p:txBody>
      </p:sp>
      <p:pic>
        <p:nvPicPr>
          <p:cNvPr id="6" name="Image 1" descr="FIG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6"/>
            <a:ext cx="3429024" cy="290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43380"/>
            <a:ext cx="2419925" cy="64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715272" y="1214422"/>
            <a:ext cx="12779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C-band</a:t>
            </a:r>
          </a:p>
          <a:p>
            <a:r>
              <a:rPr lang="fr-FR" dirty="0" smtClean="0"/>
              <a:t>L-band:</a:t>
            </a:r>
          </a:p>
          <a:p>
            <a:r>
              <a:rPr lang="fr-FR" sz="1400" dirty="0" smtClean="0"/>
              <a:t>0.7K/m/s</a:t>
            </a:r>
          </a:p>
          <a:p>
            <a:r>
              <a:rPr lang="fr-FR" sz="1400" dirty="0" smtClean="0"/>
              <a:t>for hurricanes</a:t>
            </a:r>
          </a:p>
          <a:p>
            <a:endParaRPr lang="fr-FR" sz="1400" dirty="0" smtClean="0"/>
          </a:p>
          <a:p>
            <a:r>
              <a:rPr lang="fr-FR" sz="1400" dirty="0" smtClean="0"/>
              <a:t>0.3 k/(m/s)</a:t>
            </a:r>
          </a:p>
          <a:p>
            <a:r>
              <a:rPr lang="fr-FR" sz="1400" dirty="0" err="1" smtClean="0"/>
              <a:t>below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2857488" y="857232"/>
            <a:ext cx="6132513" cy="3589338"/>
            <a:chOff x="2857500" y="-7938"/>
            <a:chExt cx="6132513" cy="3589338"/>
          </a:xfrm>
        </p:grpSpPr>
        <p:pic>
          <p:nvPicPr>
            <p:cNvPr id="33799" name="Image 3" descr="sfmr2a1.t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500" y="1143000"/>
              <a:ext cx="6132513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Image 5" descr="sfmr2a2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-7938"/>
              <a:ext cx="2071688" cy="130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796" name="Image 6" descr="sfmr_transect_over_smos_pcolor_19.png"/>
          <p:cNvPicPr>
            <a:picLocks noChangeAspect="1"/>
          </p:cNvPicPr>
          <p:nvPr/>
        </p:nvPicPr>
        <p:blipFill>
          <a:blip r:embed="rId4"/>
          <a:srcRect l="10966" t="571" r="7063" b="7076"/>
          <a:stretch>
            <a:fillRect/>
          </a:stretch>
        </p:blipFill>
        <p:spPr bwMode="auto">
          <a:xfrm>
            <a:off x="142875" y="2143125"/>
            <a:ext cx="24511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71406" y="285728"/>
            <a:ext cx="5286412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Comparison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SFMR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transects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3798" name="ZoneTexte 8"/>
          <p:cNvSpPr txBox="1">
            <a:spLocks noChangeArrowheads="1"/>
          </p:cNvSpPr>
          <p:nvPr/>
        </p:nvSpPr>
        <p:spPr bwMode="auto">
          <a:xfrm>
            <a:off x="357188" y="1214438"/>
            <a:ext cx="1916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NOAA hurricane </a:t>
            </a:r>
          </a:p>
          <a:p>
            <a:r>
              <a:rPr lang="fr-FR"/>
              <a:t>Hunter flight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Personnalisé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2060"/>
      </a:hlink>
      <a:folHlink>
        <a:srgbClr val="00206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2060"/>
    </a:hlink>
    <a:folHlink>
      <a:srgbClr val="002060"/>
    </a:folHlink>
  </a:clrScheme>
</a:themeOverride>
</file>

<file path=ppt/theme/themeOverride2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2060"/>
    </a:hlink>
    <a:folHlink>
      <a:srgbClr val="0020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15592</TotalTime>
  <Words>1158</Words>
  <Application>Microsoft Office PowerPoint</Application>
  <PresentationFormat>Affichage à l'écran (4:3)</PresentationFormat>
  <Paragraphs>164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nreul</dc:creator>
  <cp:lastModifiedBy>nreul</cp:lastModifiedBy>
  <cp:revision>1088</cp:revision>
  <dcterms:created xsi:type="dcterms:W3CDTF">2010-10-06T10:24:07Z</dcterms:created>
  <dcterms:modified xsi:type="dcterms:W3CDTF">2014-04-28T15:18:11Z</dcterms:modified>
</cp:coreProperties>
</file>